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59" r:id="rId2"/>
    <p:sldId id="258" r:id="rId3"/>
    <p:sldId id="275" r:id="rId4"/>
    <p:sldId id="283" r:id="rId5"/>
    <p:sldId id="269" r:id="rId6"/>
    <p:sldId id="278" r:id="rId7"/>
    <p:sldId id="264" r:id="rId8"/>
    <p:sldId id="281" r:id="rId9"/>
    <p:sldId id="273" r:id="rId10"/>
    <p:sldId id="284" r:id="rId11"/>
    <p:sldId id="285" r:id="rId12"/>
    <p:sldId id="289" r:id="rId13"/>
    <p:sldId id="287" r:id="rId14"/>
    <p:sldId id="288" r:id="rId15"/>
    <p:sldId id="266" r:id="rId16"/>
    <p:sldId id="262" r:id="rId17"/>
    <p:sldId id="272" r:id="rId18"/>
    <p:sldId id="270" r:id="rId19"/>
    <p:sldId id="267" r:id="rId20"/>
    <p:sldId id="268" r:id="rId21"/>
    <p:sldId id="279"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Εξώφυλλο" id="{8512D1A0-0FD8-4341-90F5-9303A21312C6}">
          <p14:sldIdLst>
            <p14:sldId id="259"/>
          </p14:sldIdLst>
        </p14:section>
        <p14:section name="Περιεχόμενα" id="{CE918E02-D4D5-4588-B9C4-0BC22F958CF0}">
          <p14:sldIdLst>
            <p14:sldId id="258"/>
          </p14:sldIdLst>
        </p14:section>
        <p14:section name="Εισαγωγή" id="{984CABDC-4192-470D-BDA9-1192D381831F}">
          <p14:sldIdLst>
            <p14:sldId id="275"/>
            <p14:sldId id="283"/>
          </p14:sldIdLst>
        </p14:section>
        <p14:section name="Σκοπός" id="{AB2B8E34-74CB-45BA-B54F-C1B079C1ED31}">
          <p14:sldIdLst>
            <p14:sldId id="269"/>
          </p14:sldIdLst>
        </p14:section>
        <p14:section name="Ανάπτυξη αριθμητικών μοντέλων" id="{7F07A434-EB36-49E8-AD0E-7BDC2A71B87D}">
          <p14:sldIdLst>
            <p14:sldId id="278"/>
          </p14:sldIdLst>
        </p14:section>
        <p14:section name="Επιβεβαίωση αριθμητικών μοντέλων" id="{97F10A90-5FDC-4E0F-B46B-3784800C471A}">
          <p14:sldIdLst>
            <p14:sldId id="264"/>
            <p14:sldId id="281"/>
            <p14:sldId id="273"/>
            <p14:sldId id="284"/>
            <p14:sldId id="285"/>
            <p14:sldId id="289"/>
            <p14:sldId id="287"/>
            <p14:sldId id="288"/>
            <p14:sldId id="266"/>
          </p14:sldIdLst>
        </p14:section>
        <p14:section name="Αριθμητικά μοντέλα ενισχυμένων κελυφών" id="{EB136133-C523-4E7E-8373-62B8D09EC860}">
          <p14:sldIdLst>
            <p14:sldId id="262"/>
            <p14:sldId id="272"/>
            <p14:sldId id="270"/>
          </p14:sldIdLst>
        </p14:section>
        <p14:section name="Συμπεράσματα" id="{33E28296-6C5C-45C2-B029-C5D3952173A2}">
          <p14:sldIdLst>
            <p14:sldId id="267"/>
          </p14:sldIdLst>
        </p14:section>
        <p14:section name="Προτάσεις για μελλοντική έρευνα" id="{C85FA0B0-CDAA-4933-B810-4C4C9FBE3AB6}">
          <p14:sldIdLst>
            <p14:sldId id="268"/>
          </p14:sldIdLst>
        </p14:section>
        <p14:section name="Βιβλιογραφία" id="{8391E458-B7E3-4A74-87A2-45BF9B1A136A}">
          <p14:sldIdLst>
            <p14:sldId id="279"/>
          </p14:sldIdLst>
        </p14:section>
        <p14:section name="Ευχαριστήρια" id="{1FA99C31-2E31-4BA7-84DF-508F9EE37DDA}">
          <p14:sldIdLst>
            <p14:sldId id="26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963134"/>
    <a:srgbClr val="CD995D"/>
    <a:srgbClr val="7B538E"/>
    <a:srgbClr val="BE7D52"/>
    <a:srgbClr val="9C3C38"/>
    <a:srgbClr val="AF6046"/>
    <a:srgbClr val="E7CFB4"/>
    <a:srgbClr val="973234"/>
    <a:srgbClr val="C991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1" autoAdjust="0"/>
    <p:restoredTop sz="93460" autoAdjust="0"/>
  </p:normalViewPr>
  <p:slideViewPr>
    <p:cSldViewPr snapToGrid="0">
      <p:cViewPr varScale="1">
        <p:scale>
          <a:sx n="77" d="100"/>
          <a:sy n="77" d="100"/>
        </p:scale>
        <p:origin x="946" y="6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7FE8DA-4376-4B7C-BCD5-DF6046029F84}" type="datetimeFigureOut">
              <a:rPr lang="en-US" smtClean="0"/>
              <a:t>27-Jan-26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24CCF-0748-4AC3-94C0-7F4147D6DDF2}" type="slidenum">
              <a:rPr lang="en-US" smtClean="0"/>
              <a:t>‹#›</a:t>
            </a:fld>
            <a:endParaRPr lang="en-US"/>
          </a:p>
        </p:txBody>
      </p:sp>
    </p:spTree>
    <p:extLst>
      <p:ext uri="{BB962C8B-B14F-4D97-AF65-F5344CB8AC3E}">
        <p14:creationId xmlns:p14="http://schemas.microsoft.com/office/powerpoint/2010/main" val="4112427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24CCF-0748-4AC3-94C0-7F4147D6DDF2}" type="slidenum">
              <a:rPr lang="en-US" smtClean="0"/>
              <a:t>1</a:t>
            </a:fld>
            <a:endParaRPr lang="en-US"/>
          </a:p>
        </p:txBody>
      </p:sp>
    </p:spTree>
    <p:extLst>
      <p:ext uri="{BB962C8B-B14F-4D97-AF65-F5344CB8AC3E}">
        <p14:creationId xmlns:p14="http://schemas.microsoft.com/office/powerpoint/2010/main" val="82803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924CCF-0748-4AC3-94C0-7F4147D6DDF2}" type="slidenum">
              <a:rPr lang="en-US" smtClean="0"/>
              <a:t>15</a:t>
            </a:fld>
            <a:endParaRPr lang="en-US"/>
          </a:p>
        </p:txBody>
      </p:sp>
    </p:spTree>
    <p:extLst>
      <p:ext uri="{BB962C8B-B14F-4D97-AF65-F5344CB8AC3E}">
        <p14:creationId xmlns:p14="http://schemas.microsoft.com/office/powerpoint/2010/main" val="388152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454A-7183-406D-9B37-EC118E98E0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6272AC-8875-4F0B-AA47-F6353112C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BBE62-7D18-4CEC-9182-C68B1E0484F6}"/>
              </a:ext>
            </a:extLst>
          </p:cNvPr>
          <p:cNvSpPr>
            <a:spLocks noGrp="1"/>
          </p:cNvSpPr>
          <p:nvPr>
            <p:ph type="dt" sz="half" idx="10"/>
          </p:nvPr>
        </p:nvSpPr>
        <p:spPr/>
        <p:txBody>
          <a:bodyPr/>
          <a:lstStyle/>
          <a:p>
            <a:fld id="{D6BEC0AE-8822-4739-AA97-C330C079ABF2}" type="datetime1">
              <a:rPr lang="en-US" smtClean="0"/>
              <a:t>27-Jan-26</a:t>
            </a:fld>
            <a:endParaRPr lang="en-US"/>
          </a:p>
        </p:txBody>
      </p:sp>
      <p:sp>
        <p:nvSpPr>
          <p:cNvPr id="5" name="Footer Placeholder 4">
            <a:extLst>
              <a:ext uri="{FF2B5EF4-FFF2-40B4-BE49-F238E27FC236}">
                <a16:creationId xmlns:a16="http://schemas.microsoft.com/office/drawing/2014/main" id="{EDF16CBE-742B-43B6-A88F-E479AF47E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A99B31-48C8-42AE-9BA8-67C6BB746176}"/>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3473993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1B9E-436C-49A6-B97F-92E4FE9BC8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CF54D7-4E29-4029-AF8E-D3C4F98FF4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B4E896-6B71-4E2B-817D-24C3CE60171D}"/>
              </a:ext>
            </a:extLst>
          </p:cNvPr>
          <p:cNvSpPr>
            <a:spLocks noGrp="1"/>
          </p:cNvSpPr>
          <p:nvPr>
            <p:ph type="dt" sz="half" idx="10"/>
          </p:nvPr>
        </p:nvSpPr>
        <p:spPr/>
        <p:txBody>
          <a:bodyPr/>
          <a:lstStyle/>
          <a:p>
            <a:fld id="{24681715-0243-4EC3-B7F8-65AFC9871DE5}" type="datetime1">
              <a:rPr lang="en-US" smtClean="0"/>
              <a:t>27-Jan-26</a:t>
            </a:fld>
            <a:endParaRPr lang="en-US"/>
          </a:p>
        </p:txBody>
      </p:sp>
      <p:sp>
        <p:nvSpPr>
          <p:cNvPr id="5" name="Footer Placeholder 4">
            <a:extLst>
              <a:ext uri="{FF2B5EF4-FFF2-40B4-BE49-F238E27FC236}">
                <a16:creationId xmlns:a16="http://schemas.microsoft.com/office/drawing/2014/main" id="{A71420F1-E5F0-4260-838E-667B31CFC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D2E4D-D0E9-492B-914A-03C7C78617C0}"/>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98000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DB30DE-E071-4C08-9378-734DAE7EAD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3AA536-71A8-4AEC-9E00-2DE5FC798E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052B4E-CCAF-43B1-BBC7-8F9AB236DAFE}"/>
              </a:ext>
            </a:extLst>
          </p:cNvPr>
          <p:cNvSpPr>
            <a:spLocks noGrp="1"/>
          </p:cNvSpPr>
          <p:nvPr>
            <p:ph type="dt" sz="half" idx="10"/>
          </p:nvPr>
        </p:nvSpPr>
        <p:spPr/>
        <p:txBody>
          <a:bodyPr/>
          <a:lstStyle/>
          <a:p>
            <a:fld id="{CAFAEBAF-B252-4F29-A805-CB5B785766BA}" type="datetime1">
              <a:rPr lang="en-US" smtClean="0"/>
              <a:t>27-Jan-26</a:t>
            </a:fld>
            <a:endParaRPr lang="en-US"/>
          </a:p>
        </p:txBody>
      </p:sp>
      <p:sp>
        <p:nvSpPr>
          <p:cNvPr id="5" name="Footer Placeholder 4">
            <a:extLst>
              <a:ext uri="{FF2B5EF4-FFF2-40B4-BE49-F238E27FC236}">
                <a16:creationId xmlns:a16="http://schemas.microsoft.com/office/drawing/2014/main" id="{660B6822-537E-4A7B-ABEE-D58F81074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A8C00-4042-431E-BE6A-B74A96C1B5E3}"/>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2592783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EB406-DFD5-4363-9366-BDF27EBA3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209D1D-5264-42CA-8790-5FEAB6A15F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E9D3D-54D6-4926-881F-4FDD2A40206A}"/>
              </a:ext>
            </a:extLst>
          </p:cNvPr>
          <p:cNvSpPr>
            <a:spLocks noGrp="1"/>
          </p:cNvSpPr>
          <p:nvPr>
            <p:ph type="dt" sz="half" idx="10"/>
          </p:nvPr>
        </p:nvSpPr>
        <p:spPr/>
        <p:txBody>
          <a:bodyPr/>
          <a:lstStyle/>
          <a:p>
            <a:fld id="{09C1B569-35C7-4EAB-97E2-D0571DF3A043}" type="datetime1">
              <a:rPr lang="en-US" smtClean="0"/>
              <a:t>27-Jan-26</a:t>
            </a:fld>
            <a:endParaRPr lang="en-US"/>
          </a:p>
        </p:txBody>
      </p:sp>
      <p:sp>
        <p:nvSpPr>
          <p:cNvPr id="5" name="Footer Placeholder 4">
            <a:extLst>
              <a:ext uri="{FF2B5EF4-FFF2-40B4-BE49-F238E27FC236}">
                <a16:creationId xmlns:a16="http://schemas.microsoft.com/office/drawing/2014/main" id="{C5E47196-2BF6-45B9-81B6-062E29C49D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B0A023-148B-4B22-9CC2-35C5F612A043}"/>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93145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3F8AA-14B6-4A25-A2C9-DDDC51D1B4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86243A-A81D-4BA8-A8C9-E73F00636C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A7E210-E2A6-4AD7-9E74-517319B4612F}"/>
              </a:ext>
            </a:extLst>
          </p:cNvPr>
          <p:cNvSpPr>
            <a:spLocks noGrp="1"/>
          </p:cNvSpPr>
          <p:nvPr>
            <p:ph type="dt" sz="half" idx="10"/>
          </p:nvPr>
        </p:nvSpPr>
        <p:spPr/>
        <p:txBody>
          <a:bodyPr/>
          <a:lstStyle/>
          <a:p>
            <a:fld id="{6421F63D-7D46-4420-A82E-EEC107E6D939}" type="datetime1">
              <a:rPr lang="en-US" smtClean="0"/>
              <a:t>27-Jan-26</a:t>
            </a:fld>
            <a:endParaRPr lang="en-US"/>
          </a:p>
        </p:txBody>
      </p:sp>
      <p:sp>
        <p:nvSpPr>
          <p:cNvPr id="5" name="Footer Placeholder 4">
            <a:extLst>
              <a:ext uri="{FF2B5EF4-FFF2-40B4-BE49-F238E27FC236}">
                <a16:creationId xmlns:a16="http://schemas.microsoft.com/office/drawing/2014/main" id="{9D67AA63-2F63-4E11-A31A-48C15C63C9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E67A1-BB28-46AA-A7E9-BBC313D29E6B}"/>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2925575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5B3F-7C35-4A0B-A3CC-4C25BF5F0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C3CEA9-EE64-498F-A240-4AE0B6CE63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375F24-D0F2-4B6E-9CBC-94753900DD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53F6AC-D81C-41B3-A552-8117CD1C9686}"/>
              </a:ext>
            </a:extLst>
          </p:cNvPr>
          <p:cNvSpPr>
            <a:spLocks noGrp="1"/>
          </p:cNvSpPr>
          <p:nvPr>
            <p:ph type="dt" sz="half" idx="10"/>
          </p:nvPr>
        </p:nvSpPr>
        <p:spPr/>
        <p:txBody>
          <a:bodyPr/>
          <a:lstStyle/>
          <a:p>
            <a:fld id="{3A93EB69-BA04-481E-BD2D-5345F54263DA}" type="datetime1">
              <a:rPr lang="en-US" smtClean="0"/>
              <a:t>27-Jan-26</a:t>
            </a:fld>
            <a:endParaRPr lang="en-US"/>
          </a:p>
        </p:txBody>
      </p:sp>
      <p:sp>
        <p:nvSpPr>
          <p:cNvPr id="6" name="Footer Placeholder 5">
            <a:extLst>
              <a:ext uri="{FF2B5EF4-FFF2-40B4-BE49-F238E27FC236}">
                <a16:creationId xmlns:a16="http://schemas.microsoft.com/office/drawing/2014/main" id="{C8972A04-DEC4-4C3B-AA40-22EE0352C5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2D764-BB04-40E4-8E2E-92ACB4082703}"/>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76372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EFA70-4877-45C5-B742-09CD016D6B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AA9ADE-234C-4E08-9CAC-2BD355B8C5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8C3F22-FE1A-432C-84B9-FD9CA7CB7A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BB554A-5C5A-447E-BFAE-0BE2F1D318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9A8BD6-822B-4F67-B73B-BAE629AC61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F88CF7-8F3E-4B98-8A75-4B25664B27AB}"/>
              </a:ext>
            </a:extLst>
          </p:cNvPr>
          <p:cNvSpPr>
            <a:spLocks noGrp="1"/>
          </p:cNvSpPr>
          <p:nvPr>
            <p:ph type="dt" sz="half" idx="10"/>
          </p:nvPr>
        </p:nvSpPr>
        <p:spPr/>
        <p:txBody>
          <a:bodyPr/>
          <a:lstStyle/>
          <a:p>
            <a:fld id="{EC9BEEDC-7AAC-487B-A8E2-5FB32DB9560E}" type="datetime1">
              <a:rPr lang="en-US" smtClean="0"/>
              <a:t>27-Jan-26</a:t>
            </a:fld>
            <a:endParaRPr lang="en-US"/>
          </a:p>
        </p:txBody>
      </p:sp>
      <p:sp>
        <p:nvSpPr>
          <p:cNvPr id="8" name="Footer Placeholder 7">
            <a:extLst>
              <a:ext uri="{FF2B5EF4-FFF2-40B4-BE49-F238E27FC236}">
                <a16:creationId xmlns:a16="http://schemas.microsoft.com/office/drawing/2014/main" id="{AE2809E3-213A-4C34-BA92-BB9CF5BE6D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7C6151-A55A-42A4-8BA8-E634322F467D}"/>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143567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C667-7BA8-49EA-9959-4EC7B09CC6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6EBC4A-DADD-4FBA-8A6B-2BB718216127}"/>
              </a:ext>
            </a:extLst>
          </p:cNvPr>
          <p:cNvSpPr>
            <a:spLocks noGrp="1"/>
          </p:cNvSpPr>
          <p:nvPr>
            <p:ph type="dt" sz="half" idx="10"/>
          </p:nvPr>
        </p:nvSpPr>
        <p:spPr/>
        <p:txBody>
          <a:bodyPr/>
          <a:lstStyle/>
          <a:p>
            <a:fld id="{67A066DB-FFA8-4103-9043-B0E4E4272ADD}" type="datetime1">
              <a:rPr lang="en-US" smtClean="0"/>
              <a:t>27-Jan-26</a:t>
            </a:fld>
            <a:endParaRPr lang="en-US"/>
          </a:p>
        </p:txBody>
      </p:sp>
      <p:sp>
        <p:nvSpPr>
          <p:cNvPr id="4" name="Footer Placeholder 3">
            <a:extLst>
              <a:ext uri="{FF2B5EF4-FFF2-40B4-BE49-F238E27FC236}">
                <a16:creationId xmlns:a16="http://schemas.microsoft.com/office/drawing/2014/main" id="{4D808537-AAC0-4116-84CE-AA95780D54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7309DC-E388-409D-ADEB-64C3AD717A89}"/>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2811917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4F1729-8878-4C54-A202-0FA6D15962D8}"/>
              </a:ext>
            </a:extLst>
          </p:cNvPr>
          <p:cNvSpPr>
            <a:spLocks noGrp="1"/>
          </p:cNvSpPr>
          <p:nvPr>
            <p:ph type="dt" sz="half" idx="10"/>
          </p:nvPr>
        </p:nvSpPr>
        <p:spPr/>
        <p:txBody>
          <a:bodyPr/>
          <a:lstStyle/>
          <a:p>
            <a:fld id="{96808C57-E441-4477-84B0-523FC131390E}" type="datetime1">
              <a:rPr lang="en-US" smtClean="0"/>
              <a:t>27-Jan-26</a:t>
            </a:fld>
            <a:endParaRPr lang="en-US"/>
          </a:p>
        </p:txBody>
      </p:sp>
      <p:sp>
        <p:nvSpPr>
          <p:cNvPr id="3" name="Footer Placeholder 2">
            <a:extLst>
              <a:ext uri="{FF2B5EF4-FFF2-40B4-BE49-F238E27FC236}">
                <a16:creationId xmlns:a16="http://schemas.microsoft.com/office/drawing/2014/main" id="{FAD4F67C-CF76-4E08-B380-2B9D5FB5B0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8C638D-22C3-4EF9-9958-C631E8303483}"/>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2990222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E317-AE76-4749-A322-1282FDA1A8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C8810-6000-46C4-8C56-7F7DF34CD0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C820CA-6026-4507-969E-7BD0DBA19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490F07-CE1C-4C6D-985D-C2457BA121BF}"/>
              </a:ext>
            </a:extLst>
          </p:cNvPr>
          <p:cNvSpPr>
            <a:spLocks noGrp="1"/>
          </p:cNvSpPr>
          <p:nvPr>
            <p:ph type="dt" sz="half" idx="10"/>
          </p:nvPr>
        </p:nvSpPr>
        <p:spPr/>
        <p:txBody>
          <a:bodyPr/>
          <a:lstStyle/>
          <a:p>
            <a:fld id="{ADCF6AE4-F00D-4B37-A490-A7FEACF1DF3B}" type="datetime1">
              <a:rPr lang="en-US" smtClean="0"/>
              <a:t>27-Jan-26</a:t>
            </a:fld>
            <a:endParaRPr lang="en-US"/>
          </a:p>
        </p:txBody>
      </p:sp>
      <p:sp>
        <p:nvSpPr>
          <p:cNvPr id="6" name="Footer Placeholder 5">
            <a:extLst>
              <a:ext uri="{FF2B5EF4-FFF2-40B4-BE49-F238E27FC236}">
                <a16:creationId xmlns:a16="http://schemas.microsoft.com/office/drawing/2014/main" id="{BB0155BA-7403-4E33-90D7-D6FFE4AD1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12A283-6A8A-45DC-AF30-7476E722D4C8}"/>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1792073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EC8C9-D64F-4167-8F07-22C4FC7517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43468F-9488-43C9-9CB0-E63AC936B4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AE43BE-E8FC-48FB-8D8B-2FEC390753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6BD454-8C20-408F-BB9C-2A03FAAF461E}"/>
              </a:ext>
            </a:extLst>
          </p:cNvPr>
          <p:cNvSpPr>
            <a:spLocks noGrp="1"/>
          </p:cNvSpPr>
          <p:nvPr>
            <p:ph type="dt" sz="half" idx="10"/>
          </p:nvPr>
        </p:nvSpPr>
        <p:spPr/>
        <p:txBody>
          <a:bodyPr/>
          <a:lstStyle/>
          <a:p>
            <a:fld id="{F41E786A-3BEF-42F9-9D9B-432DDCCB6AFF}" type="datetime1">
              <a:rPr lang="en-US" smtClean="0"/>
              <a:t>27-Jan-26</a:t>
            </a:fld>
            <a:endParaRPr lang="en-US"/>
          </a:p>
        </p:txBody>
      </p:sp>
      <p:sp>
        <p:nvSpPr>
          <p:cNvPr id="6" name="Footer Placeholder 5">
            <a:extLst>
              <a:ext uri="{FF2B5EF4-FFF2-40B4-BE49-F238E27FC236}">
                <a16:creationId xmlns:a16="http://schemas.microsoft.com/office/drawing/2014/main" id="{1EDF066D-3857-49CC-84D8-0311307EA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76E6AC-9138-4D11-91BB-07184F735AAB}"/>
              </a:ext>
            </a:extLst>
          </p:cNvPr>
          <p:cNvSpPr>
            <a:spLocks noGrp="1"/>
          </p:cNvSpPr>
          <p:nvPr>
            <p:ph type="sldNum" sz="quarter" idx="12"/>
          </p:nvPr>
        </p:nvSpPr>
        <p:spPr/>
        <p:txBody>
          <a:bodyPr/>
          <a:lstStyle/>
          <a:p>
            <a:fld id="{A8F83BE5-7040-4BCE-B8D4-97FC4B848C83}" type="slidenum">
              <a:rPr lang="en-US" smtClean="0"/>
              <a:t>‹#›</a:t>
            </a:fld>
            <a:endParaRPr lang="en-US"/>
          </a:p>
        </p:txBody>
      </p:sp>
    </p:spTree>
    <p:extLst>
      <p:ext uri="{BB962C8B-B14F-4D97-AF65-F5344CB8AC3E}">
        <p14:creationId xmlns:p14="http://schemas.microsoft.com/office/powerpoint/2010/main" val="1487423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3E27F3-FF0A-4C7A-851C-A86DA3222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093910-9234-483A-AB25-F8201B351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F17675-72ED-4C4A-A4D9-85954A665E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F37DD7-FA92-44BF-8C32-07AC7CEB6EE4}" type="datetime1">
              <a:rPr lang="en-US" smtClean="0"/>
              <a:t>27-Jan-26</a:t>
            </a:fld>
            <a:endParaRPr lang="en-US"/>
          </a:p>
        </p:txBody>
      </p:sp>
      <p:sp>
        <p:nvSpPr>
          <p:cNvPr id="5" name="Footer Placeholder 4">
            <a:extLst>
              <a:ext uri="{FF2B5EF4-FFF2-40B4-BE49-F238E27FC236}">
                <a16:creationId xmlns:a16="http://schemas.microsoft.com/office/drawing/2014/main" id="{07D962DE-5476-4190-A15A-CAD8A2FBC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BB529C-E68A-40C2-ADBA-D0E6C2A494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F83BE5-7040-4BCE-B8D4-97FC4B848C83}" type="slidenum">
              <a:rPr lang="en-US" smtClean="0"/>
              <a:t>‹#›</a:t>
            </a:fld>
            <a:endParaRPr lang="en-US"/>
          </a:p>
        </p:txBody>
      </p:sp>
    </p:spTree>
    <p:extLst>
      <p:ext uri="{BB962C8B-B14F-4D97-AF65-F5344CB8AC3E}">
        <p14:creationId xmlns:p14="http://schemas.microsoft.com/office/powerpoint/2010/main" val="4036109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cnet.com/pictures/where-boeings-next-gen-747-8-comes-to-life-photos/34/"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indoor, metal&#10;&#10;Description automatically generated">
            <a:extLst>
              <a:ext uri="{FF2B5EF4-FFF2-40B4-BE49-F238E27FC236}">
                <a16:creationId xmlns:a16="http://schemas.microsoft.com/office/drawing/2014/main" id="{591D8706-C7E5-48B6-923D-CA8E81041996}"/>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brightnessContrast bright="3000" contrast="3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37000"/>
              </a:srgbClr>
            </a:outerShdw>
          </a:effectLst>
        </p:spPr>
      </p:pic>
      <p:sp>
        <p:nvSpPr>
          <p:cNvPr id="14" name="Freeform: Shape 13">
            <a:extLst>
              <a:ext uri="{FF2B5EF4-FFF2-40B4-BE49-F238E27FC236}">
                <a16:creationId xmlns:a16="http://schemas.microsoft.com/office/drawing/2014/main" id="{454AAE71-FE1A-4FC5-BE17-555559DBB0F5}"/>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18C34FB-51DC-421C-BB74-02175F5F8D8A}"/>
              </a:ext>
            </a:extLst>
          </p:cNvPr>
          <p:cNvSpPr txBox="1"/>
          <p:nvPr/>
        </p:nvSpPr>
        <p:spPr>
          <a:xfrm>
            <a:off x="3124908" y="5152669"/>
            <a:ext cx="5942185"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Supervisor: Georgios Lampeas</a:t>
            </a:r>
            <a:r>
              <a:rPr lang="el-G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Professor</a:t>
            </a:r>
          </a:p>
        </p:txBody>
      </p:sp>
      <p:sp>
        <p:nvSpPr>
          <p:cNvPr id="5" name="TextBox 4">
            <a:extLst>
              <a:ext uri="{FF2B5EF4-FFF2-40B4-BE49-F238E27FC236}">
                <a16:creationId xmlns:a16="http://schemas.microsoft.com/office/drawing/2014/main" id="{D5D02FD2-6D87-403F-B27D-F32A4EA57EE2}"/>
              </a:ext>
            </a:extLst>
          </p:cNvPr>
          <p:cNvSpPr txBox="1"/>
          <p:nvPr/>
        </p:nvSpPr>
        <p:spPr>
          <a:xfrm>
            <a:off x="4109545" y="4184230"/>
            <a:ext cx="3972910" cy="461665"/>
          </a:xfrm>
          <a:prstGeom prst="rect">
            <a:avLst/>
          </a:prstGeom>
          <a:noFill/>
        </p:spPr>
        <p:txBody>
          <a:bodyPr wrap="square" rtlCol="0">
            <a:spAutoFit/>
          </a:bodyPr>
          <a:lstStyle/>
          <a:p>
            <a:pPr algn="ctr"/>
            <a:r>
              <a:rPr lang="en-US" sz="2400" b="1" dirty="0"/>
              <a:t>Nikolaos Rigatos</a:t>
            </a:r>
          </a:p>
        </p:txBody>
      </p:sp>
      <p:sp>
        <p:nvSpPr>
          <p:cNvPr id="6" name="TextBox 5">
            <a:extLst>
              <a:ext uri="{FF2B5EF4-FFF2-40B4-BE49-F238E27FC236}">
                <a16:creationId xmlns:a16="http://schemas.microsoft.com/office/drawing/2014/main" id="{37BF2167-CCCB-417A-8A3C-32AE367862CF}"/>
              </a:ext>
            </a:extLst>
          </p:cNvPr>
          <p:cNvSpPr txBox="1"/>
          <p:nvPr/>
        </p:nvSpPr>
        <p:spPr>
          <a:xfrm>
            <a:off x="3438748" y="1521372"/>
            <a:ext cx="5314505" cy="400110"/>
          </a:xfrm>
          <a:prstGeom prst="rect">
            <a:avLst/>
          </a:prstGeom>
          <a:noFill/>
        </p:spPr>
        <p:txBody>
          <a:bodyPr wrap="square" rtlCol="0">
            <a:spAutoFit/>
          </a:bodyPr>
          <a:lstStyle/>
          <a:p>
            <a:pPr algn="ctr"/>
            <a:r>
              <a:rPr lang="en-US" sz="2000" dirty="0"/>
              <a:t>Diploma’s Thesis Presentation</a:t>
            </a:r>
          </a:p>
        </p:txBody>
      </p:sp>
      <p:sp>
        <p:nvSpPr>
          <p:cNvPr id="15" name="TextBox 14">
            <a:extLst>
              <a:ext uri="{FF2B5EF4-FFF2-40B4-BE49-F238E27FC236}">
                <a16:creationId xmlns:a16="http://schemas.microsoft.com/office/drawing/2014/main" id="{0ED19A26-3A19-48DC-ACFF-E317A998972E}"/>
              </a:ext>
            </a:extLst>
          </p:cNvPr>
          <p:cNvSpPr txBox="1"/>
          <p:nvPr/>
        </p:nvSpPr>
        <p:spPr>
          <a:xfrm>
            <a:off x="1978273" y="2428256"/>
            <a:ext cx="8235449" cy="1384995"/>
          </a:xfrm>
          <a:prstGeom prst="rect">
            <a:avLst/>
          </a:prstGeom>
          <a:noFill/>
        </p:spPr>
        <p:txBody>
          <a:bodyPr wrap="square" rtlCol="0">
            <a:spAutoFit/>
          </a:bodyPr>
          <a:lstStyle/>
          <a:p>
            <a:pPr algn="ctr"/>
            <a:r>
              <a:rPr lang="en-US" sz="2800" b="1" dirty="0"/>
              <a:t>Investigation and numerical modelling of buckling and post-buckling behaviour of stiffened aircraft fuselage panels</a:t>
            </a:r>
          </a:p>
        </p:txBody>
      </p:sp>
      <p:sp>
        <p:nvSpPr>
          <p:cNvPr id="40" name="Rectangle 39">
            <a:extLst>
              <a:ext uri="{FF2B5EF4-FFF2-40B4-BE49-F238E27FC236}">
                <a16:creationId xmlns:a16="http://schemas.microsoft.com/office/drawing/2014/main" id="{62E9016E-1C4A-43E0-93F8-0CEA263EA8D2}"/>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46A365B6-06D3-404C-8BC6-98F0BF8668ED}"/>
              </a:ext>
            </a:extLst>
          </p:cNvPr>
          <p:cNvGrpSpPr/>
          <p:nvPr/>
        </p:nvGrpSpPr>
        <p:grpSpPr>
          <a:xfrm>
            <a:off x="9429135" y="209828"/>
            <a:ext cx="2548348" cy="726923"/>
            <a:chOff x="9429135" y="209828"/>
            <a:chExt cx="2548348" cy="726923"/>
          </a:xfrm>
          <a:effectLst/>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0" name="Picture 9" descr="A picture containing light, night sky&#10;&#10;Description automatically generated">
              <a:extLst>
                <a:ext uri="{FF2B5EF4-FFF2-40B4-BE49-F238E27FC236}">
                  <a16:creationId xmlns:a16="http://schemas.microsoft.com/office/drawing/2014/main" id="{C6E4D2AA-43A9-4A8F-A175-221C6A8BF2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7498" y="209828"/>
              <a:ext cx="329985" cy="726923"/>
            </a:xfrm>
            <a:prstGeom prst="rect">
              <a:avLst/>
            </a:prstGeom>
          </p:spPr>
        </p:pic>
      </p:grpSp>
      <p:sp>
        <p:nvSpPr>
          <p:cNvPr id="16" name="TextBox 15">
            <a:extLst>
              <a:ext uri="{FF2B5EF4-FFF2-40B4-BE49-F238E27FC236}">
                <a16:creationId xmlns:a16="http://schemas.microsoft.com/office/drawing/2014/main" id="{B7B36C76-CE1D-491A-A28A-EDD1B4CCA9C9}"/>
              </a:ext>
            </a:extLst>
          </p:cNvPr>
          <p:cNvSpPr txBox="1"/>
          <p:nvPr/>
        </p:nvSpPr>
        <p:spPr>
          <a:xfrm>
            <a:off x="4918840" y="6322963"/>
            <a:ext cx="2354317" cy="338554"/>
          </a:xfrm>
          <a:prstGeom prst="rect">
            <a:avLst/>
          </a:prstGeom>
          <a:noFill/>
        </p:spPr>
        <p:txBody>
          <a:bodyPr wrap="square" rtlCol="0">
            <a:spAutoFit/>
          </a:bodyPr>
          <a:lstStyle/>
          <a:p>
            <a:pPr algn="ctr"/>
            <a:r>
              <a:rPr lang="el-GR" sz="1600" dirty="0">
                <a:solidFill>
                  <a:schemeClr val="bg1"/>
                </a:solidFill>
              </a:rPr>
              <a:t>Πάτρα, 13/07/2022</a:t>
            </a:r>
            <a:endParaRPr lang="en-US" sz="1400" dirty="0">
              <a:solidFill>
                <a:schemeClr val="bg1"/>
              </a:solidFill>
            </a:endParaRPr>
          </a:p>
        </p:txBody>
      </p:sp>
    </p:spTree>
    <p:extLst>
      <p:ext uri="{BB962C8B-B14F-4D97-AF65-F5344CB8AC3E}">
        <p14:creationId xmlns:p14="http://schemas.microsoft.com/office/powerpoint/2010/main" val="3899748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A2F059-24C4-4B72-BF86-B4CB064BF6E2}"/>
              </a:ext>
            </a:extLst>
          </p:cNvPr>
          <p:cNvPicPr>
            <a:picLocks noChangeAspect="1"/>
          </p:cNvPicPr>
          <p:nvPr/>
        </p:nvPicPr>
        <p:blipFill rotWithShape="1">
          <a:blip r:embed="rId2"/>
          <a:srcRect l="17849"/>
          <a:stretch/>
        </p:blipFill>
        <p:spPr>
          <a:xfrm>
            <a:off x="228600" y="1944774"/>
            <a:ext cx="3239393" cy="3640420"/>
          </a:xfrm>
          <a:prstGeom prst="rect">
            <a:avLst/>
          </a:prstGeom>
        </p:spPr>
      </p:pic>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4"/>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a:t>
            </a:r>
            <a:r>
              <a:rPr lang="en-US" sz="2400" b="1" dirty="0"/>
              <a:t>4</a:t>
            </a:r>
            <a:r>
              <a:rPr lang="el-GR" sz="2400" b="1" dirty="0"/>
              <a:t>/9)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7B9DDD01-644D-4536-8675-57A1CE406F3F}"/>
              </a:ext>
            </a:extLst>
          </p:cNvPr>
          <p:cNvSpPr txBox="1"/>
          <p:nvPr/>
        </p:nvSpPr>
        <p:spPr>
          <a:xfrm>
            <a:off x="147483" y="1058922"/>
            <a:ext cx="11873195" cy="369332"/>
          </a:xfrm>
          <a:prstGeom prst="rect">
            <a:avLst/>
          </a:prstGeom>
          <a:noFill/>
        </p:spPr>
        <p:txBody>
          <a:bodyPr wrap="square" rtlCol="0">
            <a:spAutoFit/>
          </a:bodyPr>
          <a:lstStyle/>
          <a:p>
            <a:pPr algn="ctr"/>
            <a:r>
              <a:rPr lang="en-US" b="1" dirty="0">
                <a:solidFill>
                  <a:schemeClr val="bg1"/>
                </a:solidFill>
              </a:rPr>
              <a:t>1. </a:t>
            </a:r>
            <a:r>
              <a:rPr lang="el-GR" b="1" dirty="0">
                <a:solidFill>
                  <a:schemeClr val="bg1"/>
                </a:solidFill>
              </a:rPr>
              <a:t>Περίπτωση φόρτισης αξονικής θλίψης</a:t>
            </a:r>
            <a:endParaRPr lang="en-US" b="1" dirty="0">
              <a:solidFill>
                <a:schemeClr val="bg1"/>
              </a:solidFill>
            </a:endParaRPr>
          </a:p>
        </p:txBody>
      </p:sp>
      <p:grpSp>
        <p:nvGrpSpPr>
          <p:cNvPr id="15" name="Group 14">
            <a:extLst>
              <a:ext uri="{FF2B5EF4-FFF2-40B4-BE49-F238E27FC236}">
                <a16:creationId xmlns:a16="http://schemas.microsoft.com/office/drawing/2014/main" id="{E46B4861-4903-43E4-9248-2F08F56A95F2}"/>
              </a:ext>
            </a:extLst>
          </p:cNvPr>
          <p:cNvGrpSpPr/>
          <p:nvPr/>
        </p:nvGrpSpPr>
        <p:grpSpPr>
          <a:xfrm>
            <a:off x="147483" y="1038435"/>
            <a:ext cx="11897034" cy="415639"/>
            <a:chOff x="147483" y="1038435"/>
            <a:chExt cx="11897034" cy="415639"/>
          </a:xfrm>
        </p:grpSpPr>
        <p:sp>
          <p:nvSpPr>
            <p:cNvPr id="16" name="Rectangle: Rounded Corners 15">
              <a:extLst>
                <a:ext uri="{FF2B5EF4-FFF2-40B4-BE49-F238E27FC236}">
                  <a16:creationId xmlns:a16="http://schemas.microsoft.com/office/drawing/2014/main" id="{343CC614-5DC3-4E9C-B0D0-6E8AE2996AD3}"/>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1. </a:t>
              </a:r>
              <a:r>
                <a:rPr lang="en-US" dirty="0"/>
                <a:t>Axial compression load case</a:t>
              </a:r>
            </a:p>
          </p:txBody>
        </p:sp>
        <p:sp>
          <p:nvSpPr>
            <p:cNvPr id="17" name="Rectangle: Rounded Corners 16">
              <a:extLst>
                <a:ext uri="{FF2B5EF4-FFF2-40B4-BE49-F238E27FC236}">
                  <a16:creationId xmlns:a16="http://schemas.microsoft.com/office/drawing/2014/main" id="{C83B70B6-1A61-4BD9-8B14-1417F850F37A}"/>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 Stiffened panel</a:t>
              </a:r>
            </a:p>
          </p:txBody>
        </p:sp>
      </p:grpSp>
      <p:grpSp>
        <p:nvGrpSpPr>
          <p:cNvPr id="18" name="Group 17">
            <a:extLst>
              <a:ext uri="{FF2B5EF4-FFF2-40B4-BE49-F238E27FC236}">
                <a16:creationId xmlns:a16="http://schemas.microsoft.com/office/drawing/2014/main" id="{0E5BCEBB-DD73-4E5D-A3A5-F0A8FF0596AE}"/>
              </a:ext>
            </a:extLst>
          </p:cNvPr>
          <p:cNvGrpSpPr/>
          <p:nvPr/>
        </p:nvGrpSpPr>
        <p:grpSpPr>
          <a:xfrm>
            <a:off x="-1" y="6126480"/>
            <a:ext cx="12192000" cy="731520"/>
            <a:chOff x="-1" y="6126480"/>
            <a:chExt cx="12192000" cy="731520"/>
          </a:xfrm>
        </p:grpSpPr>
        <p:sp>
          <p:nvSpPr>
            <p:cNvPr id="19" name="Freeform: Shape 18">
              <a:extLst>
                <a:ext uri="{FF2B5EF4-FFF2-40B4-BE49-F238E27FC236}">
                  <a16:creationId xmlns:a16="http://schemas.microsoft.com/office/drawing/2014/main" id="{DC61B0F1-5AAE-48BB-8DF9-19C4108A15DF}"/>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E2E409-4904-4E7F-BF55-5F3648E88FF6}"/>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10</a:t>
              </a:r>
            </a:p>
          </p:txBody>
        </p:sp>
      </p:grpSp>
      <p:pic>
        <p:nvPicPr>
          <p:cNvPr id="22" name="Picture 21">
            <a:extLst>
              <a:ext uri="{FF2B5EF4-FFF2-40B4-BE49-F238E27FC236}">
                <a16:creationId xmlns:a16="http://schemas.microsoft.com/office/drawing/2014/main" id="{D73D2583-9173-4071-AC03-996FB803E89D}"/>
              </a:ext>
            </a:extLst>
          </p:cNvPr>
          <p:cNvPicPr>
            <a:picLocks noChangeAspect="1"/>
          </p:cNvPicPr>
          <p:nvPr/>
        </p:nvPicPr>
        <p:blipFill>
          <a:blip r:embed="rId5"/>
          <a:stretch>
            <a:fillRect/>
          </a:stretch>
        </p:blipFill>
        <p:spPr>
          <a:xfrm>
            <a:off x="3236717" y="2308779"/>
            <a:ext cx="4724196" cy="2937176"/>
          </a:xfrm>
          <a:prstGeom prst="rect">
            <a:avLst/>
          </a:prstGeom>
        </p:spPr>
      </p:pic>
      <p:grpSp>
        <p:nvGrpSpPr>
          <p:cNvPr id="24" name="Group 23">
            <a:extLst>
              <a:ext uri="{FF2B5EF4-FFF2-40B4-BE49-F238E27FC236}">
                <a16:creationId xmlns:a16="http://schemas.microsoft.com/office/drawing/2014/main" id="{CA882394-8CBB-42FC-8B87-877F0DDA0886}"/>
              </a:ext>
            </a:extLst>
          </p:cNvPr>
          <p:cNvGrpSpPr/>
          <p:nvPr/>
        </p:nvGrpSpPr>
        <p:grpSpPr>
          <a:xfrm>
            <a:off x="7982560" y="2334599"/>
            <a:ext cx="3872488" cy="2865687"/>
            <a:chOff x="8133429" y="3398676"/>
            <a:chExt cx="3481296" cy="2510859"/>
          </a:xfrm>
        </p:grpSpPr>
        <p:pic>
          <p:nvPicPr>
            <p:cNvPr id="53" name="Picture 52">
              <a:extLst>
                <a:ext uri="{FF2B5EF4-FFF2-40B4-BE49-F238E27FC236}">
                  <a16:creationId xmlns:a16="http://schemas.microsoft.com/office/drawing/2014/main" id="{8142354D-FCF5-4F2C-96A6-F144CDFE54D8}"/>
                </a:ext>
              </a:extLst>
            </p:cNvPr>
            <p:cNvPicPr>
              <a:picLocks noChangeAspect="1"/>
            </p:cNvPicPr>
            <p:nvPr/>
          </p:nvPicPr>
          <p:blipFill rotWithShape="1">
            <a:blip r:embed="rId6">
              <a:extLst>
                <a:ext uri="{28A0092B-C50C-407E-A947-70E740481C1C}">
                  <a14:useLocalDpi xmlns:a14="http://schemas.microsoft.com/office/drawing/2010/main" val="0"/>
                </a:ext>
              </a:extLst>
            </a:blip>
            <a:srcRect t="61517"/>
            <a:stretch/>
          </p:blipFill>
          <p:spPr bwMode="auto">
            <a:xfrm>
              <a:off x="8133429" y="4732380"/>
              <a:ext cx="3481296" cy="980042"/>
            </a:xfrm>
            <a:prstGeom prst="rect">
              <a:avLst/>
            </a:prstGeom>
            <a:noFill/>
          </p:spPr>
        </p:pic>
        <p:sp>
          <p:nvSpPr>
            <p:cNvPr id="23" name="TextBox 22">
              <a:extLst>
                <a:ext uri="{FF2B5EF4-FFF2-40B4-BE49-F238E27FC236}">
                  <a16:creationId xmlns:a16="http://schemas.microsoft.com/office/drawing/2014/main" id="{15159BC8-6E80-4D2F-A42D-B43CC3BE036C}"/>
                </a:ext>
              </a:extLst>
            </p:cNvPr>
            <p:cNvSpPr txBox="1"/>
            <p:nvPr/>
          </p:nvSpPr>
          <p:spPr>
            <a:xfrm>
              <a:off x="8478465" y="5626384"/>
              <a:ext cx="2791221" cy="283151"/>
            </a:xfrm>
            <a:prstGeom prst="rect">
              <a:avLst/>
            </a:prstGeom>
            <a:noFill/>
          </p:spPr>
          <p:txBody>
            <a:bodyPr wrap="square" rtlCol="0">
              <a:spAutoFit/>
            </a:bodyPr>
            <a:lstStyle/>
            <a:p>
              <a:pPr algn="ctr"/>
              <a:r>
                <a:rPr lang="en-US" sz="1500" dirty="0"/>
                <a:t>Numerical model</a:t>
              </a:r>
            </a:p>
          </p:txBody>
        </p:sp>
        <p:pic>
          <p:nvPicPr>
            <p:cNvPr id="57" name="Picture 56">
              <a:extLst>
                <a:ext uri="{FF2B5EF4-FFF2-40B4-BE49-F238E27FC236}">
                  <a16:creationId xmlns:a16="http://schemas.microsoft.com/office/drawing/2014/main" id="{7E271464-2B2B-4CAE-9A34-E1197BB88151}"/>
                </a:ext>
              </a:extLst>
            </p:cNvPr>
            <p:cNvPicPr>
              <a:picLocks noChangeAspect="1"/>
            </p:cNvPicPr>
            <p:nvPr/>
          </p:nvPicPr>
          <p:blipFill rotWithShape="1">
            <a:blip r:embed="rId6">
              <a:extLst>
                <a:ext uri="{28A0092B-C50C-407E-A947-70E740481C1C}">
                  <a14:useLocalDpi xmlns:a14="http://schemas.microsoft.com/office/drawing/2010/main" val="0"/>
                </a:ext>
              </a:extLst>
            </a:blip>
            <a:srcRect t="10235" b="51282"/>
            <a:stretch/>
          </p:blipFill>
          <p:spPr bwMode="auto">
            <a:xfrm>
              <a:off x="8133429" y="3398676"/>
              <a:ext cx="3481296" cy="980042"/>
            </a:xfrm>
            <a:prstGeom prst="rect">
              <a:avLst/>
            </a:prstGeom>
            <a:noFill/>
          </p:spPr>
        </p:pic>
        <p:sp>
          <p:nvSpPr>
            <p:cNvPr id="58" name="TextBox 57">
              <a:extLst>
                <a:ext uri="{FF2B5EF4-FFF2-40B4-BE49-F238E27FC236}">
                  <a16:creationId xmlns:a16="http://schemas.microsoft.com/office/drawing/2014/main" id="{09930D5B-D391-423C-90AA-947E8BE0093F}"/>
                </a:ext>
              </a:extLst>
            </p:cNvPr>
            <p:cNvSpPr txBox="1"/>
            <p:nvPr/>
          </p:nvSpPr>
          <p:spPr>
            <a:xfrm>
              <a:off x="8478464" y="4316548"/>
              <a:ext cx="2791221" cy="283151"/>
            </a:xfrm>
            <a:prstGeom prst="rect">
              <a:avLst/>
            </a:prstGeom>
            <a:noFill/>
          </p:spPr>
          <p:txBody>
            <a:bodyPr wrap="square" rtlCol="0">
              <a:spAutoFit/>
            </a:bodyPr>
            <a:lstStyle/>
            <a:p>
              <a:pPr algn="ctr"/>
              <a:r>
                <a:rPr lang="en-US" sz="1500" dirty="0"/>
                <a:t>Wilckens et al</a:t>
              </a:r>
              <a:r>
                <a:rPr lang="el-GR" sz="1500" dirty="0"/>
                <a:t>[8]</a:t>
              </a:r>
              <a:endParaRPr lang="en-US" sz="1500" dirty="0"/>
            </a:p>
          </p:txBody>
        </p:sp>
      </p:grpSp>
    </p:spTree>
    <p:extLst>
      <p:ext uri="{BB962C8B-B14F-4D97-AF65-F5344CB8AC3E}">
        <p14:creationId xmlns:p14="http://schemas.microsoft.com/office/powerpoint/2010/main" val="26153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(5/9)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A90BAC90-8E97-4416-B0EE-F209EF825963}"/>
              </a:ext>
            </a:extLst>
          </p:cNvPr>
          <p:cNvGrpSpPr/>
          <p:nvPr/>
        </p:nvGrpSpPr>
        <p:grpSpPr>
          <a:xfrm>
            <a:off x="147483" y="1038435"/>
            <a:ext cx="11897034" cy="415639"/>
            <a:chOff x="147483" y="1038435"/>
            <a:chExt cx="11897034" cy="415639"/>
          </a:xfrm>
        </p:grpSpPr>
        <p:sp>
          <p:nvSpPr>
            <p:cNvPr id="10" name="Rectangle: Rounded Corners 9">
              <a:extLst>
                <a:ext uri="{FF2B5EF4-FFF2-40B4-BE49-F238E27FC236}">
                  <a16:creationId xmlns:a16="http://schemas.microsoft.com/office/drawing/2014/main" id="{3D3D96E1-ACEC-4F0C-8C8E-39F94C83D95D}"/>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l-GR" dirty="0"/>
                <a:t>. </a:t>
              </a:r>
              <a:r>
                <a:rPr lang="en-US" dirty="0"/>
                <a:t>In-plane shear load case</a:t>
              </a:r>
            </a:p>
          </p:txBody>
        </p:sp>
        <p:sp>
          <p:nvSpPr>
            <p:cNvPr id="11" name="Rectangle: Rounded Corners 10">
              <a:extLst>
                <a:ext uri="{FF2B5EF4-FFF2-40B4-BE49-F238E27FC236}">
                  <a16:creationId xmlns:a16="http://schemas.microsoft.com/office/drawing/2014/main" id="{64BCA72C-F753-4A02-8694-61CAC529C844}"/>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Flat plate</a:t>
              </a:r>
            </a:p>
          </p:txBody>
        </p:sp>
      </p:grpSp>
      <p:graphicFrame>
        <p:nvGraphicFramePr>
          <p:cNvPr id="24" name="Table 23">
            <a:extLst>
              <a:ext uri="{FF2B5EF4-FFF2-40B4-BE49-F238E27FC236}">
                <a16:creationId xmlns:a16="http://schemas.microsoft.com/office/drawing/2014/main" id="{07644BA9-D728-4DAA-B8D5-6C39125FC1FD}"/>
              </a:ext>
            </a:extLst>
          </p:cNvPr>
          <p:cNvGraphicFramePr>
            <a:graphicFrameLocks noGrp="1"/>
          </p:cNvGraphicFramePr>
          <p:nvPr>
            <p:extLst>
              <p:ext uri="{D42A27DB-BD31-4B8C-83A1-F6EECF244321}">
                <p14:modId xmlns:p14="http://schemas.microsoft.com/office/powerpoint/2010/main" val="460194882"/>
              </p:ext>
            </p:extLst>
          </p:nvPr>
        </p:nvGraphicFramePr>
        <p:xfrm>
          <a:off x="8848789" y="1814975"/>
          <a:ext cx="2876679" cy="1206861"/>
        </p:xfrm>
        <a:graphic>
          <a:graphicData uri="http://schemas.openxmlformats.org/drawingml/2006/table">
            <a:tbl>
              <a:tblPr firstRow="1" bandRow="1">
                <a:tableStyleId>{F2DE63D5-997A-4646-A377-4702673A728D}</a:tableStyleId>
              </a:tblPr>
              <a:tblGrid>
                <a:gridCol w="1305682">
                  <a:extLst>
                    <a:ext uri="{9D8B030D-6E8A-4147-A177-3AD203B41FA5}">
                      <a16:colId xmlns:a16="http://schemas.microsoft.com/office/drawing/2014/main" val="1983770698"/>
                    </a:ext>
                  </a:extLst>
                </a:gridCol>
                <a:gridCol w="848740">
                  <a:extLst>
                    <a:ext uri="{9D8B030D-6E8A-4147-A177-3AD203B41FA5}">
                      <a16:colId xmlns:a16="http://schemas.microsoft.com/office/drawing/2014/main" val="663620449"/>
                    </a:ext>
                  </a:extLst>
                </a:gridCol>
                <a:gridCol w="722257">
                  <a:extLst>
                    <a:ext uri="{9D8B030D-6E8A-4147-A177-3AD203B41FA5}">
                      <a16:colId xmlns:a16="http://schemas.microsoft.com/office/drawing/2014/main" val="570044855"/>
                    </a:ext>
                  </a:extLst>
                </a:gridCol>
              </a:tblGrid>
              <a:tr h="402287">
                <a:tc>
                  <a:txBody>
                    <a:bodyPr/>
                    <a:lstStyle/>
                    <a:p>
                      <a:pPr algn="ctr"/>
                      <a:r>
                        <a:rPr lang="el-GR" sz="160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FE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an</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256466"/>
                  </a:ext>
                </a:extLst>
              </a:tr>
              <a:tr h="402287">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1472113"/>
                  </a:ext>
                </a:extLst>
              </a:tr>
              <a:tr h="402287">
                <a:tc>
                  <a:txBody>
                    <a:bodyPr/>
                    <a:lstStyle/>
                    <a:p>
                      <a:pPr algn="ctr"/>
                      <a:r>
                        <a:rPr lang="en-US" sz="1600" dirty="0"/>
                        <a:t>9.83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9.74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470717"/>
                  </a:ext>
                </a:extLst>
              </a:tr>
            </a:tbl>
          </a:graphicData>
        </a:graphic>
      </p:graphicFrame>
      <p:grpSp>
        <p:nvGrpSpPr>
          <p:cNvPr id="44" name="Group 43">
            <a:extLst>
              <a:ext uri="{FF2B5EF4-FFF2-40B4-BE49-F238E27FC236}">
                <a16:creationId xmlns:a16="http://schemas.microsoft.com/office/drawing/2014/main" id="{BF1F675F-698A-4689-B29C-634179A7ACEC}"/>
              </a:ext>
            </a:extLst>
          </p:cNvPr>
          <p:cNvGrpSpPr/>
          <p:nvPr/>
        </p:nvGrpSpPr>
        <p:grpSpPr>
          <a:xfrm>
            <a:off x="-1" y="6126480"/>
            <a:ext cx="12192000" cy="731520"/>
            <a:chOff x="-1" y="6126480"/>
            <a:chExt cx="12192000" cy="731520"/>
          </a:xfrm>
        </p:grpSpPr>
        <p:sp>
          <p:nvSpPr>
            <p:cNvPr id="45" name="Freeform: Shape 44">
              <a:extLst>
                <a:ext uri="{FF2B5EF4-FFF2-40B4-BE49-F238E27FC236}">
                  <a16:creationId xmlns:a16="http://schemas.microsoft.com/office/drawing/2014/main" id="{300C1082-B8B8-4892-83F0-368F707B760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BC0425-76B7-4406-B3E2-AE698B20264D}"/>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11</a:t>
              </a:r>
            </a:p>
          </p:txBody>
        </p:sp>
      </p:grpSp>
      <p:pic>
        <p:nvPicPr>
          <p:cNvPr id="7" name="Picture 6">
            <a:extLst>
              <a:ext uri="{FF2B5EF4-FFF2-40B4-BE49-F238E27FC236}">
                <a16:creationId xmlns:a16="http://schemas.microsoft.com/office/drawing/2014/main" id="{C6F96A63-D808-4A52-B0C7-781D95F2DB27}"/>
              </a:ext>
            </a:extLst>
          </p:cNvPr>
          <p:cNvPicPr>
            <a:picLocks noChangeAspect="1"/>
          </p:cNvPicPr>
          <p:nvPr/>
        </p:nvPicPr>
        <p:blipFill>
          <a:blip r:embed="rId4"/>
          <a:stretch>
            <a:fillRect/>
          </a:stretch>
        </p:blipFill>
        <p:spPr>
          <a:xfrm>
            <a:off x="228600" y="1994476"/>
            <a:ext cx="2887017" cy="2869048"/>
          </a:xfrm>
          <a:prstGeom prst="rect">
            <a:avLst/>
          </a:prstGeom>
        </p:spPr>
      </p:pic>
      <p:grpSp>
        <p:nvGrpSpPr>
          <p:cNvPr id="17" name="Group 16">
            <a:extLst>
              <a:ext uri="{FF2B5EF4-FFF2-40B4-BE49-F238E27FC236}">
                <a16:creationId xmlns:a16="http://schemas.microsoft.com/office/drawing/2014/main" id="{B3893E0E-B526-43DF-80BB-D4147F9457A7}"/>
              </a:ext>
            </a:extLst>
          </p:cNvPr>
          <p:cNvGrpSpPr/>
          <p:nvPr/>
        </p:nvGrpSpPr>
        <p:grpSpPr>
          <a:xfrm>
            <a:off x="3766073" y="1931995"/>
            <a:ext cx="8254606" cy="3716563"/>
            <a:chOff x="3766073" y="1943053"/>
            <a:chExt cx="8254606" cy="3716563"/>
          </a:xfrm>
        </p:grpSpPr>
        <p:grpSp>
          <p:nvGrpSpPr>
            <p:cNvPr id="16" name="Group 15">
              <a:extLst>
                <a:ext uri="{FF2B5EF4-FFF2-40B4-BE49-F238E27FC236}">
                  <a16:creationId xmlns:a16="http://schemas.microsoft.com/office/drawing/2014/main" id="{537E7150-ED81-410D-9ED7-5AD5A1AEC10E}"/>
                </a:ext>
              </a:extLst>
            </p:cNvPr>
            <p:cNvGrpSpPr/>
            <p:nvPr/>
          </p:nvGrpSpPr>
          <p:grpSpPr>
            <a:xfrm>
              <a:off x="4165999" y="1943053"/>
              <a:ext cx="3691185" cy="958347"/>
              <a:chOff x="3987764" y="1719086"/>
              <a:chExt cx="3691185" cy="958347"/>
            </a:xfrm>
          </p:grpSpPr>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A4991E5-F416-4F0E-967F-2BBB25C1A1F5}"/>
                      </a:ext>
                    </a:extLst>
                  </p:cNvPr>
                  <p:cNvSpPr txBox="1"/>
                  <p:nvPr/>
                </p:nvSpPr>
                <p:spPr>
                  <a:xfrm>
                    <a:off x="3987764" y="2023408"/>
                    <a:ext cx="3691185" cy="6540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l-GR" b="0" i="1" smtClean="0">
                                  <a:latin typeface="Cambria Math" panose="02040503050406030204" pitchFamily="18" charset="0"/>
                                </a:rPr>
                                <m:t>𝜎</m:t>
                              </m:r>
                            </m:e>
                            <m:sub>
                              <m:r>
                                <a:rPr lang="en-US" b="0" i="1" smtClean="0">
                                  <a:latin typeface="Cambria Math" panose="02040503050406030204" pitchFamily="18" charset="0"/>
                                </a:rPr>
                                <m:t>𝑐𝑟</m:t>
                              </m:r>
                            </m:sub>
                          </m:sSub>
                          <m:r>
                            <a:rPr lang="el-GR" b="0" i="1" smtClean="0">
                              <a:latin typeface="Cambria Math" panose="02040503050406030204" pitchFamily="18" charset="0"/>
                            </a:rPr>
                            <m:t>=</m:t>
                          </m:r>
                          <m:sSub>
                            <m:sSubPr>
                              <m:ctrlPr>
                                <a:rPr lang="en-US" b="0" i="1" smtClean="0">
                                  <a:latin typeface="Cambria Math" panose="02040503050406030204" pitchFamily="18" charset="0"/>
                                </a:rPr>
                              </m:ctrlPr>
                            </m:sSubPr>
                            <m:e>
                              <m:r>
                                <a:rPr lang="el-GR" b="0" i="1" smtClean="0">
                                  <a:latin typeface="Cambria Math" panose="02040503050406030204" pitchFamily="18" charset="0"/>
                                </a:rPr>
                                <m:t>𝜅</m:t>
                              </m:r>
                            </m:e>
                            <m:sub>
                              <m:r>
                                <a:rPr lang="en-US" b="0" i="1" smtClean="0">
                                  <a:latin typeface="Cambria Math" panose="02040503050406030204" pitchFamily="18" charset="0"/>
                                </a:rPr>
                                <m:t>𝑠</m:t>
                              </m:r>
                            </m:sub>
                          </m:sSub>
                          <m:f>
                            <m:fPr>
                              <m:ctrlPr>
                                <a:rPr lang="el-GR" b="0" i="1" smtClean="0">
                                  <a:latin typeface="Cambria Math" panose="02040503050406030204" pitchFamily="18" charset="0"/>
                                </a:rPr>
                              </m:ctrlPr>
                            </m:fPr>
                            <m:num>
                              <m:sSup>
                                <m:sSupPr>
                                  <m:ctrlPr>
                                    <a:rPr lang="el-GR" b="0" i="1" smtClean="0">
                                      <a:latin typeface="Cambria Math" panose="02040503050406030204" pitchFamily="18" charset="0"/>
                                    </a:rPr>
                                  </m:ctrlPr>
                                </m:sSupPr>
                                <m:e>
                                  <m:r>
                                    <a:rPr lang="el-GR" b="0" i="1" smtClean="0">
                                      <a:latin typeface="Cambria Math" panose="02040503050406030204" pitchFamily="18" charset="0"/>
                                    </a:rPr>
                                    <m:t>𝜋</m:t>
                                  </m:r>
                                </m:e>
                                <m:sup>
                                  <m:r>
                                    <a:rPr lang="el-GR" b="0" i="1" smtClean="0">
                                      <a:latin typeface="Cambria Math" panose="02040503050406030204" pitchFamily="18" charset="0"/>
                                    </a:rPr>
                                    <m:t>2</m:t>
                                  </m:r>
                                </m:sup>
                              </m:sSup>
                              <m:r>
                                <m:rPr>
                                  <m:sty m:val="p"/>
                                </m:rPr>
                                <a:rPr lang="en-US" b="0" i="0" smtClean="0">
                                  <a:latin typeface="Cambria Math" panose="02040503050406030204" pitchFamily="18" charset="0"/>
                                </a:rPr>
                                <m:t>D</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𝑡</m:t>
                              </m:r>
                            </m:den>
                          </m:f>
                        </m:oMath>
                      </m:oMathPara>
                    </a14:m>
                    <a:endParaRPr lang="en-US" dirty="0"/>
                  </a:p>
                </p:txBody>
              </p:sp>
            </mc:Choice>
            <mc:Fallback>
              <p:sp>
                <p:nvSpPr>
                  <p:cNvPr id="33" name="TextBox 32">
                    <a:extLst>
                      <a:ext uri="{FF2B5EF4-FFF2-40B4-BE49-F238E27FC236}">
                        <a16:creationId xmlns:a16="http://schemas.microsoft.com/office/drawing/2014/main" id="{0A4991E5-F416-4F0E-967F-2BBB25C1A1F5}"/>
                      </a:ext>
                    </a:extLst>
                  </p:cNvPr>
                  <p:cNvSpPr txBox="1">
                    <a:spLocks noRot="1" noChangeAspect="1" noMove="1" noResize="1" noEditPoints="1" noAdjustHandles="1" noChangeArrowheads="1" noChangeShapeType="1" noTextEdit="1"/>
                  </p:cNvSpPr>
                  <p:nvPr/>
                </p:nvSpPr>
                <p:spPr>
                  <a:xfrm>
                    <a:off x="3987764" y="2023408"/>
                    <a:ext cx="3691185" cy="654025"/>
                  </a:xfrm>
                  <a:prstGeom prst="rect">
                    <a:avLst/>
                  </a:prstGeom>
                  <a:blipFill>
                    <a:blip r:embed="rId5"/>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DF723814-7686-4343-8113-ED91DADCE392}"/>
                  </a:ext>
                </a:extLst>
              </p:cNvPr>
              <p:cNvSpPr txBox="1"/>
              <p:nvPr/>
            </p:nvSpPr>
            <p:spPr>
              <a:xfrm>
                <a:off x="3987764" y="1719086"/>
                <a:ext cx="3691185" cy="369332"/>
              </a:xfrm>
              <a:prstGeom prst="rect">
                <a:avLst/>
              </a:prstGeom>
              <a:noFill/>
            </p:spPr>
            <p:txBody>
              <a:bodyPr wrap="square" rtlCol="0">
                <a:spAutoFit/>
              </a:bodyPr>
              <a:lstStyle/>
              <a:p>
                <a:pPr algn="ctr"/>
                <a:r>
                  <a:rPr lang="en-US" dirty="0"/>
                  <a:t>Timoshenko analytical equation </a:t>
                </a:r>
                <a:r>
                  <a:rPr lang="el-GR" dirty="0"/>
                  <a:t>[3]</a:t>
                </a:r>
                <a:endParaRPr lang="en-US" dirty="0"/>
              </a:p>
            </p:txBody>
          </p:sp>
        </p:grpSp>
        <p:grpSp>
          <p:nvGrpSpPr>
            <p:cNvPr id="15" name="Group 14">
              <a:extLst>
                <a:ext uri="{FF2B5EF4-FFF2-40B4-BE49-F238E27FC236}">
                  <a16:creationId xmlns:a16="http://schemas.microsoft.com/office/drawing/2014/main" id="{46F0BF6E-8DB3-4000-9E97-AE408F06BF7C}"/>
                </a:ext>
              </a:extLst>
            </p:cNvPr>
            <p:cNvGrpSpPr/>
            <p:nvPr/>
          </p:nvGrpSpPr>
          <p:grpSpPr>
            <a:xfrm>
              <a:off x="3766073" y="3608697"/>
              <a:ext cx="4491036" cy="1936147"/>
              <a:chOff x="3437007" y="3429000"/>
              <a:chExt cx="4718515" cy="2072407"/>
            </a:xfrm>
          </p:grpSpPr>
          <p:pic>
            <p:nvPicPr>
              <p:cNvPr id="35" name="Picture 34">
                <a:extLst>
                  <a:ext uri="{FF2B5EF4-FFF2-40B4-BE49-F238E27FC236}">
                    <a16:creationId xmlns:a16="http://schemas.microsoft.com/office/drawing/2014/main" id="{82EB7CA2-34FA-4DB8-A396-AAAB12B78B96}"/>
                  </a:ext>
                </a:extLst>
              </p:cNvPr>
              <p:cNvPicPr>
                <a:picLocks noChangeAspect="1"/>
              </p:cNvPicPr>
              <p:nvPr/>
            </p:nvPicPr>
            <p:blipFill rotWithShape="1">
              <a:blip r:embed="rId6">
                <a:extLst>
                  <a:ext uri="{28A0092B-C50C-407E-A947-70E740481C1C}">
                    <a14:useLocalDpi xmlns:a14="http://schemas.microsoft.com/office/drawing/2010/main" val="0"/>
                  </a:ext>
                </a:extLst>
              </a:blip>
              <a:srcRect b="23462"/>
              <a:stretch/>
            </p:blipFill>
            <p:spPr bwMode="auto">
              <a:xfrm>
                <a:off x="3573364" y="3429000"/>
                <a:ext cx="4451520" cy="1626783"/>
              </a:xfrm>
              <a:prstGeom prst="rect">
                <a:avLst/>
              </a:prstGeom>
              <a:noFill/>
            </p:spPr>
          </p:pic>
          <p:sp>
            <p:nvSpPr>
              <p:cNvPr id="14" name="TextBox 13">
                <a:extLst>
                  <a:ext uri="{FF2B5EF4-FFF2-40B4-BE49-F238E27FC236}">
                    <a16:creationId xmlns:a16="http://schemas.microsoft.com/office/drawing/2014/main" id="{EDB862E5-9040-4A27-8784-394EA0149429}"/>
                  </a:ext>
                </a:extLst>
              </p:cNvPr>
              <p:cNvSpPr txBox="1"/>
              <p:nvPr/>
            </p:nvSpPr>
            <p:spPr>
              <a:xfrm>
                <a:off x="3437007" y="5155499"/>
                <a:ext cx="2269890" cy="345908"/>
              </a:xfrm>
              <a:prstGeom prst="rect">
                <a:avLst/>
              </a:prstGeom>
              <a:noFill/>
            </p:spPr>
            <p:txBody>
              <a:bodyPr wrap="square" rtlCol="0">
                <a:spAutoFit/>
              </a:bodyPr>
              <a:lstStyle/>
              <a:p>
                <a:pPr algn="ctr"/>
                <a:r>
                  <a:rPr lang="en-US" sz="1500" dirty="0"/>
                  <a:t>Numerical model</a:t>
                </a:r>
              </a:p>
            </p:txBody>
          </p:sp>
          <p:sp>
            <p:nvSpPr>
              <p:cNvPr id="36" name="TextBox 35">
                <a:extLst>
                  <a:ext uri="{FF2B5EF4-FFF2-40B4-BE49-F238E27FC236}">
                    <a16:creationId xmlns:a16="http://schemas.microsoft.com/office/drawing/2014/main" id="{7B84A94E-FC9F-402C-8E41-E353E60ECBF7}"/>
                  </a:ext>
                </a:extLst>
              </p:cNvPr>
              <p:cNvSpPr txBox="1"/>
              <p:nvPr/>
            </p:nvSpPr>
            <p:spPr>
              <a:xfrm>
                <a:off x="5885632" y="5155499"/>
                <a:ext cx="2269890" cy="345908"/>
              </a:xfrm>
              <a:prstGeom prst="rect">
                <a:avLst/>
              </a:prstGeom>
              <a:noFill/>
            </p:spPr>
            <p:txBody>
              <a:bodyPr wrap="square" rtlCol="0">
                <a:spAutoFit/>
              </a:bodyPr>
              <a:lstStyle/>
              <a:p>
                <a:pPr algn="ctr"/>
                <a:r>
                  <a:rPr lang="en-US" sz="1500" dirty="0"/>
                  <a:t>Amani et al </a:t>
                </a:r>
                <a:r>
                  <a:rPr lang="el-GR" sz="1500" dirty="0"/>
                  <a:t>[9]</a:t>
                </a:r>
                <a:endParaRPr lang="en-US" sz="1500" dirty="0"/>
              </a:p>
            </p:txBody>
          </p:sp>
        </p:grpSp>
        <p:pic>
          <p:nvPicPr>
            <p:cNvPr id="37" name="Picture 36">
              <a:extLst>
                <a:ext uri="{FF2B5EF4-FFF2-40B4-BE49-F238E27FC236}">
                  <a16:creationId xmlns:a16="http://schemas.microsoft.com/office/drawing/2014/main" id="{1343D25E-7DA6-4B12-886A-99DAE2D2C63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53579" y="3472676"/>
              <a:ext cx="3467100" cy="2186940"/>
            </a:xfrm>
            <a:prstGeom prst="rect">
              <a:avLst/>
            </a:prstGeom>
            <a:noFill/>
          </p:spPr>
        </p:pic>
      </p:grpSp>
    </p:spTree>
    <p:extLst>
      <p:ext uri="{BB962C8B-B14F-4D97-AF65-F5344CB8AC3E}">
        <p14:creationId xmlns:p14="http://schemas.microsoft.com/office/powerpoint/2010/main" val="235294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(6/9)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A90BAC90-8E97-4416-B0EE-F209EF825963}"/>
              </a:ext>
            </a:extLst>
          </p:cNvPr>
          <p:cNvGrpSpPr/>
          <p:nvPr/>
        </p:nvGrpSpPr>
        <p:grpSpPr>
          <a:xfrm>
            <a:off x="147483" y="1038435"/>
            <a:ext cx="11897034" cy="415639"/>
            <a:chOff x="147483" y="1038435"/>
            <a:chExt cx="11897034" cy="415639"/>
          </a:xfrm>
        </p:grpSpPr>
        <p:sp>
          <p:nvSpPr>
            <p:cNvPr id="10" name="Rectangle: Rounded Corners 9">
              <a:extLst>
                <a:ext uri="{FF2B5EF4-FFF2-40B4-BE49-F238E27FC236}">
                  <a16:creationId xmlns:a16="http://schemas.microsoft.com/office/drawing/2014/main" id="{3D3D96E1-ACEC-4F0C-8C8E-39F94C83D95D}"/>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l-GR" dirty="0"/>
                <a:t>. </a:t>
              </a:r>
              <a:r>
                <a:rPr lang="en-US" dirty="0"/>
                <a:t>In-plane shear load case</a:t>
              </a:r>
            </a:p>
          </p:txBody>
        </p:sp>
        <p:sp>
          <p:nvSpPr>
            <p:cNvPr id="11" name="Rectangle: Rounded Corners 10">
              <a:extLst>
                <a:ext uri="{FF2B5EF4-FFF2-40B4-BE49-F238E27FC236}">
                  <a16:creationId xmlns:a16="http://schemas.microsoft.com/office/drawing/2014/main" id="{64BCA72C-F753-4A02-8694-61CAC529C844}"/>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 Stiffened plate</a:t>
              </a:r>
            </a:p>
          </p:txBody>
        </p:sp>
      </p:grpSp>
      <p:grpSp>
        <p:nvGrpSpPr>
          <p:cNvPr id="44" name="Group 43">
            <a:extLst>
              <a:ext uri="{FF2B5EF4-FFF2-40B4-BE49-F238E27FC236}">
                <a16:creationId xmlns:a16="http://schemas.microsoft.com/office/drawing/2014/main" id="{BF1F675F-698A-4689-B29C-634179A7ACEC}"/>
              </a:ext>
            </a:extLst>
          </p:cNvPr>
          <p:cNvGrpSpPr/>
          <p:nvPr/>
        </p:nvGrpSpPr>
        <p:grpSpPr>
          <a:xfrm>
            <a:off x="-1" y="6126480"/>
            <a:ext cx="12192000" cy="731520"/>
            <a:chOff x="-1" y="6126480"/>
            <a:chExt cx="12192000" cy="731520"/>
          </a:xfrm>
        </p:grpSpPr>
        <p:sp>
          <p:nvSpPr>
            <p:cNvPr id="45" name="Freeform: Shape 44">
              <a:extLst>
                <a:ext uri="{FF2B5EF4-FFF2-40B4-BE49-F238E27FC236}">
                  <a16:creationId xmlns:a16="http://schemas.microsoft.com/office/drawing/2014/main" id="{300C1082-B8B8-4892-83F0-368F707B760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BC0425-76B7-4406-B3E2-AE698B20264D}"/>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12</a:t>
              </a:r>
            </a:p>
          </p:txBody>
        </p:sp>
      </p:grpSp>
      <p:pic>
        <p:nvPicPr>
          <p:cNvPr id="4" name="Picture 3">
            <a:extLst>
              <a:ext uri="{FF2B5EF4-FFF2-40B4-BE49-F238E27FC236}">
                <a16:creationId xmlns:a16="http://schemas.microsoft.com/office/drawing/2014/main" id="{DFF003F6-3A46-41D4-AF24-03FE870ED175}"/>
              </a:ext>
            </a:extLst>
          </p:cNvPr>
          <p:cNvPicPr>
            <a:picLocks noChangeAspect="1"/>
          </p:cNvPicPr>
          <p:nvPr/>
        </p:nvPicPr>
        <p:blipFill rotWithShape="1">
          <a:blip r:embed="rId4"/>
          <a:srcRect l="14154"/>
          <a:stretch/>
        </p:blipFill>
        <p:spPr>
          <a:xfrm>
            <a:off x="914400" y="2028242"/>
            <a:ext cx="2440150" cy="3440332"/>
          </a:xfrm>
          <a:prstGeom prst="rect">
            <a:avLst/>
          </a:prstGeom>
        </p:spPr>
      </p:pic>
      <p:grpSp>
        <p:nvGrpSpPr>
          <p:cNvPr id="3" name="Group 2">
            <a:extLst>
              <a:ext uri="{FF2B5EF4-FFF2-40B4-BE49-F238E27FC236}">
                <a16:creationId xmlns:a16="http://schemas.microsoft.com/office/drawing/2014/main" id="{6ECEFB05-9509-4A0C-B2AA-36C8B102ED4F}"/>
              </a:ext>
            </a:extLst>
          </p:cNvPr>
          <p:cNvGrpSpPr/>
          <p:nvPr/>
        </p:nvGrpSpPr>
        <p:grpSpPr>
          <a:xfrm>
            <a:off x="3835605" y="2304701"/>
            <a:ext cx="8274059" cy="2971152"/>
            <a:chOff x="3936189" y="2286486"/>
            <a:chExt cx="8274059" cy="2971152"/>
          </a:xfrm>
        </p:grpSpPr>
        <p:pic>
          <p:nvPicPr>
            <p:cNvPr id="5" name="Picture 4">
              <a:extLst>
                <a:ext uri="{FF2B5EF4-FFF2-40B4-BE49-F238E27FC236}">
                  <a16:creationId xmlns:a16="http://schemas.microsoft.com/office/drawing/2014/main" id="{8B4A70D8-EE3C-4BEF-B843-40E7499F0705}"/>
                </a:ext>
              </a:extLst>
            </p:cNvPr>
            <p:cNvPicPr>
              <a:picLocks noChangeAspect="1"/>
            </p:cNvPicPr>
            <p:nvPr/>
          </p:nvPicPr>
          <p:blipFill>
            <a:blip r:embed="rId5"/>
            <a:stretch>
              <a:fillRect/>
            </a:stretch>
          </p:blipFill>
          <p:spPr>
            <a:xfrm>
              <a:off x="3936189" y="2286486"/>
              <a:ext cx="4390274" cy="2971152"/>
            </a:xfrm>
            <a:prstGeom prst="rect">
              <a:avLst/>
            </a:prstGeom>
          </p:spPr>
        </p:pic>
        <p:grpSp>
          <p:nvGrpSpPr>
            <p:cNvPr id="18" name="Group 17">
              <a:extLst>
                <a:ext uri="{FF2B5EF4-FFF2-40B4-BE49-F238E27FC236}">
                  <a16:creationId xmlns:a16="http://schemas.microsoft.com/office/drawing/2014/main" id="{EA1C9FF2-2804-4CA1-84AE-B42CF992F303}"/>
                </a:ext>
              </a:extLst>
            </p:cNvPr>
            <p:cNvGrpSpPr/>
            <p:nvPr/>
          </p:nvGrpSpPr>
          <p:grpSpPr>
            <a:xfrm>
              <a:off x="8668633" y="2701497"/>
              <a:ext cx="3541615" cy="2141130"/>
              <a:chOff x="7527518" y="3317844"/>
              <a:chExt cx="4425900" cy="2749846"/>
            </a:xfrm>
          </p:grpSpPr>
          <p:sp>
            <p:nvSpPr>
              <p:cNvPr id="31" name="TextBox 30">
                <a:extLst>
                  <a:ext uri="{FF2B5EF4-FFF2-40B4-BE49-F238E27FC236}">
                    <a16:creationId xmlns:a16="http://schemas.microsoft.com/office/drawing/2014/main" id="{C598F294-954B-450D-B44B-04D4E0B8C914}"/>
                  </a:ext>
                </a:extLst>
              </p:cNvPr>
              <p:cNvSpPr txBox="1"/>
              <p:nvPr/>
            </p:nvSpPr>
            <p:spPr>
              <a:xfrm>
                <a:off x="7527518" y="5652650"/>
                <a:ext cx="2309223" cy="415040"/>
              </a:xfrm>
              <a:prstGeom prst="rect">
                <a:avLst/>
              </a:prstGeom>
              <a:noFill/>
            </p:spPr>
            <p:txBody>
              <a:bodyPr wrap="square" rtlCol="0">
                <a:spAutoFit/>
              </a:bodyPr>
              <a:lstStyle/>
              <a:p>
                <a:pPr algn="ctr"/>
                <a:r>
                  <a:rPr lang="el-GR" sz="1500" dirty="0"/>
                  <a:t>Αριθμητικό μοντέλο</a:t>
                </a:r>
                <a:endParaRPr lang="en-US" sz="1500" dirty="0"/>
              </a:p>
            </p:txBody>
          </p:sp>
          <p:grpSp>
            <p:nvGrpSpPr>
              <p:cNvPr id="6" name="Group 5">
                <a:extLst>
                  <a:ext uri="{FF2B5EF4-FFF2-40B4-BE49-F238E27FC236}">
                    <a16:creationId xmlns:a16="http://schemas.microsoft.com/office/drawing/2014/main" id="{18A76560-7723-4895-BBC7-AA6CDB9CD240}"/>
                  </a:ext>
                </a:extLst>
              </p:cNvPr>
              <p:cNvGrpSpPr/>
              <p:nvPr/>
            </p:nvGrpSpPr>
            <p:grpSpPr>
              <a:xfrm>
                <a:off x="7873098" y="3317844"/>
                <a:ext cx="4080320" cy="2749846"/>
                <a:chOff x="7873098" y="3317844"/>
                <a:chExt cx="4080320" cy="2749846"/>
              </a:xfrm>
            </p:grpSpPr>
            <p:pic>
              <p:nvPicPr>
                <p:cNvPr id="30" name="Picture 29">
                  <a:extLst>
                    <a:ext uri="{FF2B5EF4-FFF2-40B4-BE49-F238E27FC236}">
                      <a16:creationId xmlns:a16="http://schemas.microsoft.com/office/drawing/2014/main" id="{C151A924-9520-4DB3-BC7B-C2AF244747E9}"/>
                    </a:ext>
                  </a:extLst>
                </p:cNvPr>
                <p:cNvPicPr>
                  <a:picLocks noChangeAspect="1"/>
                </p:cNvPicPr>
                <p:nvPr/>
              </p:nvPicPr>
              <p:blipFill rotWithShape="1">
                <a:blip r:embed="rId6">
                  <a:extLst>
                    <a:ext uri="{28A0092B-C50C-407E-A947-70E740481C1C}">
                      <a14:useLocalDpi xmlns:a14="http://schemas.microsoft.com/office/drawing/2010/main" val="0"/>
                    </a:ext>
                  </a:extLst>
                </a:blip>
                <a:srcRect l="58583" b="16207"/>
                <a:stretch/>
              </p:blipFill>
              <p:spPr bwMode="auto">
                <a:xfrm>
                  <a:off x="10166667" y="3317844"/>
                  <a:ext cx="1297189" cy="2466691"/>
                </a:xfrm>
                <a:prstGeom prst="rect">
                  <a:avLst/>
                </a:prstGeom>
                <a:noFill/>
              </p:spPr>
            </p:pic>
            <p:sp>
              <p:nvSpPr>
                <p:cNvPr id="32" name="TextBox 31">
                  <a:extLst>
                    <a:ext uri="{FF2B5EF4-FFF2-40B4-BE49-F238E27FC236}">
                      <a16:creationId xmlns:a16="http://schemas.microsoft.com/office/drawing/2014/main" id="{12CACEAC-CC2F-4955-8993-406C83AA0F44}"/>
                    </a:ext>
                  </a:extLst>
                </p:cNvPr>
                <p:cNvSpPr txBox="1"/>
                <p:nvPr/>
              </p:nvSpPr>
              <p:spPr>
                <a:xfrm>
                  <a:off x="9575457" y="5652650"/>
                  <a:ext cx="2377961" cy="415040"/>
                </a:xfrm>
                <a:prstGeom prst="rect">
                  <a:avLst/>
                </a:prstGeom>
                <a:noFill/>
              </p:spPr>
              <p:txBody>
                <a:bodyPr wrap="square" rtlCol="0">
                  <a:spAutoFit/>
                </a:bodyPr>
                <a:lstStyle/>
                <a:p>
                  <a:pPr algn="ctr"/>
                  <a:r>
                    <a:rPr lang="en-US" sz="1500" dirty="0"/>
                    <a:t>Murphy et al </a:t>
                  </a:r>
                  <a:r>
                    <a:rPr lang="el-GR" sz="1500" dirty="0"/>
                    <a:t>[</a:t>
                  </a:r>
                  <a:r>
                    <a:rPr lang="en-US" sz="1500" dirty="0"/>
                    <a:t>10</a:t>
                  </a:r>
                  <a:r>
                    <a:rPr lang="el-GR" sz="1500" dirty="0"/>
                    <a:t>]</a:t>
                  </a:r>
                  <a:endParaRPr lang="en-US" sz="1500" dirty="0"/>
                </a:p>
              </p:txBody>
            </p:sp>
            <p:pic>
              <p:nvPicPr>
                <p:cNvPr id="38" name="Picture 37">
                  <a:extLst>
                    <a:ext uri="{FF2B5EF4-FFF2-40B4-BE49-F238E27FC236}">
                      <a16:creationId xmlns:a16="http://schemas.microsoft.com/office/drawing/2014/main" id="{6A01C810-6A5F-45CC-B677-01E864FB689A}"/>
                    </a:ext>
                  </a:extLst>
                </p:cNvPr>
                <p:cNvPicPr>
                  <a:picLocks noChangeAspect="1"/>
                </p:cNvPicPr>
                <p:nvPr/>
              </p:nvPicPr>
              <p:blipFill rotWithShape="1">
                <a:blip r:embed="rId6">
                  <a:extLst>
                    <a:ext uri="{28A0092B-C50C-407E-A947-70E740481C1C}">
                      <a14:useLocalDpi xmlns:a14="http://schemas.microsoft.com/office/drawing/2010/main" val="0"/>
                    </a:ext>
                  </a:extLst>
                </a:blip>
                <a:srcRect r="51457" b="16207"/>
                <a:stretch/>
              </p:blipFill>
              <p:spPr bwMode="auto">
                <a:xfrm>
                  <a:off x="7873098" y="3366714"/>
                  <a:ext cx="1520385" cy="2466690"/>
                </a:xfrm>
                <a:prstGeom prst="rect">
                  <a:avLst/>
                </a:prstGeom>
                <a:noFill/>
              </p:spPr>
            </p:pic>
          </p:grpSp>
        </p:grpSp>
      </p:grpSp>
      <p:cxnSp>
        <p:nvCxnSpPr>
          <p:cNvPr id="20" name="Straight Connector 19">
            <a:extLst>
              <a:ext uri="{FF2B5EF4-FFF2-40B4-BE49-F238E27FC236}">
                <a16:creationId xmlns:a16="http://schemas.microsoft.com/office/drawing/2014/main" id="{D3D1D60B-AABD-458F-8BDA-7611E29B55AD}"/>
              </a:ext>
            </a:extLst>
          </p:cNvPr>
          <p:cNvCxnSpPr/>
          <p:nvPr/>
        </p:nvCxnSpPr>
        <p:spPr>
          <a:xfrm>
            <a:off x="12192000" y="743206"/>
            <a:ext cx="0" cy="39753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351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445547-81F1-42D4-8D37-A434B91E0500}"/>
              </a:ext>
            </a:extLst>
          </p:cNvPr>
          <p:cNvPicPr>
            <a:picLocks noChangeAspect="1"/>
          </p:cNvPicPr>
          <p:nvPr/>
        </p:nvPicPr>
        <p:blipFill rotWithShape="1">
          <a:blip r:embed="rId2"/>
          <a:srcRect l="20202"/>
          <a:stretch/>
        </p:blipFill>
        <p:spPr>
          <a:xfrm>
            <a:off x="914400" y="2240442"/>
            <a:ext cx="2487492" cy="3099671"/>
          </a:xfrm>
          <a:prstGeom prst="rect">
            <a:avLst/>
          </a:prstGeom>
        </p:spPr>
      </p:pic>
      <p:grpSp>
        <p:nvGrpSpPr>
          <p:cNvPr id="27" name="Group 26">
            <a:extLst>
              <a:ext uri="{FF2B5EF4-FFF2-40B4-BE49-F238E27FC236}">
                <a16:creationId xmlns:a16="http://schemas.microsoft.com/office/drawing/2014/main" id="{60423DED-632B-4279-B85A-6A28EB768E46}"/>
              </a:ext>
            </a:extLst>
          </p:cNvPr>
          <p:cNvGrpSpPr>
            <a:grpSpLocks noChangeAspect="1"/>
          </p:cNvGrpSpPr>
          <p:nvPr/>
        </p:nvGrpSpPr>
        <p:grpSpPr>
          <a:xfrm>
            <a:off x="4076419" y="1725924"/>
            <a:ext cx="4571882" cy="1857042"/>
            <a:chOff x="3753063" y="1801205"/>
            <a:chExt cx="5359400" cy="2399299"/>
          </a:xfrm>
        </p:grpSpPr>
        <p:pic>
          <p:nvPicPr>
            <p:cNvPr id="28" name="Picture 27">
              <a:extLst>
                <a:ext uri="{FF2B5EF4-FFF2-40B4-BE49-F238E27FC236}">
                  <a16:creationId xmlns:a16="http://schemas.microsoft.com/office/drawing/2014/main" id="{8D25B4B2-C032-46C9-A486-D12995C47F60}"/>
                </a:ext>
              </a:extLst>
            </p:cNvPr>
            <p:cNvPicPr/>
            <p:nvPr/>
          </p:nvPicPr>
          <p:blipFill>
            <a:blip r:embed="rId3"/>
            <a:stretch>
              <a:fillRect/>
            </a:stretch>
          </p:blipFill>
          <p:spPr>
            <a:xfrm>
              <a:off x="3753063" y="1801205"/>
              <a:ext cx="5359400" cy="1983740"/>
            </a:xfrm>
            <a:prstGeom prst="rect">
              <a:avLst/>
            </a:prstGeom>
          </p:spPr>
        </p:pic>
        <p:sp>
          <p:nvSpPr>
            <p:cNvPr id="29" name="TextBox 28">
              <a:extLst>
                <a:ext uri="{FF2B5EF4-FFF2-40B4-BE49-F238E27FC236}">
                  <a16:creationId xmlns:a16="http://schemas.microsoft.com/office/drawing/2014/main" id="{83326E5F-C5A9-4300-BAF7-67BBC21CFB30}"/>
                </a:ext>
              </a:extLst>
            </p:cNvPr>
            <p:cNvSpPr txBox="1"/>
            <p:nvPr/>
          </p:nvSpPr>
          <p:spPr>
            <a:xfrm>
              <a:off x="4709567" y="3782975"/>
              <a:ext cx="3443590" cy="417529"/>
            </a:xfrm>
            <a:prstGeom prst="rect">
              <a:avLst/>
            </a:prstGeom>
            <a:noFill/>
          </p:spPr>
          <p:txBody>
            <a:bodyPr wrap="square" rtlCol="0">
              <a:spAutoFit/>
            </a:bodyPr>
            <a:lstStyle/>
            <a:p>
              <a:pPr algn="ctr"/>
              <a:r>
                <a:rPr lang="en-US" sz="1500" dirty="0"/>
                <a:t>NACA design curves [11]</a:t>
              </a:r>
            </a:p>
          </p:txBody>
        </p:sp>
      </p:grpSp>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5"/>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l-GR" sz="2400" b="1" dirty="0"/>
              <a:t>Επιβεβαίωση αριθμητικών μοντέλων (7/9) </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A90BAC90-8E97-4416-B0EE-F209EF825963}"/>
              </a:ext>
            </a:extLst>
          </p:cNvPr>
          <p:cNvGrpSpPr/>
          <p:nvPr/>
        </p:nvGrpSpPr>
        <p:grpSpPr>
          <a:xfrm>
            <a:off x="147483" y="1038435"/>
            <a:ext cx="11897034" cy="415639"/>
            <a:chOff x="147483" y="1038435"/>
            <a:chExt cx="11897034" cy="415639"/>
          </a:xfrm>
        </p:grpSpPr>
        <p:sp>
          <p:nvSpPr>
            <p:cNvPr id="10" name="Rectangle: Rounded Corners 9">
              <a:extLst>
                <a:ext uri="{FF2B5EF4-FFF2-40B4-BE49-F238E27FC236}">
                  <a16:creationId xmlns:a16="http://schemas.microsoft.com/office/drawing/2014/main" id="{3D3D96E1-ACEC-4F0C-8C8E-39F94C83D95D}"/>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l-GR" dirty="0"/>
                <a:t>. </a:t>
              </a:r>
              <a:r>
                <a:rPr lang="en-US" dirty="0"/>
                <a:t>In-plane shear load case</a:t>
              </a:r>
            </a:p>
          </p:txBody>
        </p:sp>
        <p:sp>
          <p:nvSpPr>
            <p:cNvPr id="11" name="Rectangle: Rounded Corners 10">
              <a:extLst>
                <a:ext uri="{FF2B5EF4-FFF2-40B4-BE49-F238E27FC236}">
                  <a16:creationId xmlns:a16="http://schemas.microsoft.com/office/drawing/2014/main" id="{64BCA72C-F753-4A02-8694-61CAC529C844}"/>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iii. Shell</a:t>
              </a:r>
            </a:p>
          </p:txBody>
        </p:sp>
      </p:grpSp>
      <p:graphicFrame>
        <p:nvGraphicFramePr>
          <p:cNvPr id="24" name="Table 23">
            <a:extLst>
              <a:ext uri="{FF2B5EF4-FFF2-40B4-BE49-F238E27FC236}">
                <a16:creationId xmlns:a16="http://schemas.microsoft.com/office/drawing/2014/main" id="{07644BA9-D728-4DAA-B8D5-6C39125FC1FD}"/>
              </a:ext>
            </a:extLst>
          </p:cNvPr>
          <p:cNvGraphicFramePr>
            <a:graphicFrameLocks noGrp="1"/>
          </p:cNvGraphicFramePr>
          <p:nvPr>
            <p:extLst>
              <p:ext uri="{D42A27DB-BD31-4B8C-83A1-F6EECF244321}">
                <p14:modId xmlns:p14="http://schemas.microsoft.com/office/powerpoint/2010/main" val="2794390782"/>
              </p:ext>
            </p:extLst>
          </p:nvPr>
        </p:nvGraphicFramePr>
        <p:xfrm>
          <a:off x="8978369" y="1808220"/>
          <a:ext cx="2876679" cy="1206861"/>
        </p:xfrm>
        <a:graphic>
          <a:graphicData uri="http://schemas.openxmlformats.org/drawingml/2006/table">
            <a:tbl>
              <a:tblPr firstRow="1" bandRow="1">
                <a:tableStyleId>{F2DE63D5-997A-4646-A377-4702673A728D}</a:tableStyleId>
              </a:tblPr>
              <a:tblGrid>
                <a:gridCol w="1305682">
                  <a:extLst>
                    <a:ext uri="{9D8B030D-6E8A-4147-A177-3AD203B41FA5}">
                      <a16:colId xmlns:a16="http://schemas.microsoft.com/office/drawing/2014/main" val="1983770698"/>
                    </a:ext>
                  </a:extLst>
                </a:gridCol>
                <a:gridCol w="848740">
                  <a:extLst>
                    <a:ext uri="{9D8B030D-6E8A-4147-A177-3AD203B41FA5}">
                      <a16:colId xmlns:a16="http://schemas.microsoft.com/office/drawing/2014/main" val="663620449"/>
                    </a:ext>
                  </a:extLst>
                </a:gridCol>
                <a:gridCol w="722257">
                  <a:extLst>
                    <a:ext uri="{9D8B030D-6E8A-4147-A177-3AD203B41FA5}">
                      <a16:colId xmlns:a16="http://schemas.microsoft.com/office/drawing/2014/main" val="570044855"/>
                    </a:ext>
                  </a:extLst>
                </a:gridCol>
              </a:tblGrid>
              <a:tr h="402287">
                <a:tc>
                  <a:txBody>
                    <a:bodyPr/>
                    <a:lstStyle/>
                    <a:p>
                      <a:pPr algn="ctr"/>
                      <a:r>
                        <a:rPr lang="el-GR" sz="1600" baseline="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FE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σ</a:t>
                      </a:r>
                      <a:r>
                        <a:rPr lang="en-US" sz="1600" baseline="-25000" dirty="0" err="1">
                          <a:solidFill>
                            <a:schemeClr val="tx1"/>
                          </a:solidFill>
                        </a:rPr>
                        <a:t>cr,an</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256466"/>
                  </a:ext>
                </a:extLst>
              </a:tr>
              <a:tr h="402287">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1472113"/>
                  </a:ext>
                </a:extLst>
              </a:tr>
              <a:tr h="402287">
                <a:tc>
                  <a:txBody>
                    <a:bodyPr/>
                    <a:lstStyle/>
                    <a:p>
                      <a:pPr algn="ctr"/>
                      <a:r>
                        <a:rPr lang="en-US" sz="1600" dirty="0"/>
                        <a:t>100.1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103.3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470717"/>
                  </a:ext>
                </a:extLst>
              </a:tr>
            </a:tbl>
          </a:graphicData>
        </a:graphic>
      </p:graphicFrame>
      <p:grpSp>
        <p:nvGrpSpPr>
          <p:cNvPr id="44" name="Group 43">
            <a:extLst>
              <a:ext uri="{FF2B5EF4-FFF2-40B4-BE49-F238E27FC236}">
                <a16:creationId xmlns:a16="http://schemas.microsoft.com/office/drawing/2014/main" id="{BF1F675F-698A-4689-B29C-634179A7ACEC}"/>
              </a:ext>
            </a:extLst>
          </p:cNvPr>
          <p:cNvGrpSpPr/>
          <p:nvPr/>
        </p:nvGrpSpPr>
        <p:grpSpPr>
          <a:xfrm>
            <a:off x="-1" y="6126480"/>
            <a:ext cx="12192000" cy="731520"/>
            <a:chOff x="-1" y="6126480"/>
            <a:chExt cx="12192000" cy="731520"/>
          </a:xfrm>
        </p:grpSpPr>
        <p:sp>
          <p:nvSpPr>
            <p:cNvPr id="45" name="Freeform: Shape 44">
              <a:extLst>
                <a:ext uri="{FF2B5EF4-FFF2-40B4-BE49-F238E27FC236}">
                  <a16:creationId xmlns:a16="http://schemas.microsoft.com/office/drawing/2014/main" id="{300C1082-B8B8-4892-83F0-368F707B760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BC0425-76B7-4406-B3E2-AE698B20264D}"/>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13</a:t>
              </a:r>
            </a:p>
          </p:txBody>
        </p:sp>
      </p:grpSp>
      <p:pic>
        <p:nvPicPr>
          <p:cNvPr id="33" name="Picture 32">
            <a:extLst>
              <a:ext uri="{FF2B5EF4-FFF2-40B4-BE49-F238E27FC236}">
                <a16:creationId xmlns:a16="http://schemas.microsoft.com/office/drawing/2014/main" id="{E1382126-184F-48FF-83A5-243A3FE006E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00159" y="3728157"/>
            <a:ext cx="3724403" cy="2267524"/>
          </a:xfrm>
          <a:prstGeom prst="rect">
            <a:avLst/>
          </a:prstGeom>
          <a:noFill/>
        </p:spPr>
      </p:pic>
      <p:graphicFrame>
        <p:nvGraphicFramePr>
          <p:cNvPr id="34" name="Table 33">
            <a:extLst>
              <a:ext uri="{FF2B5EF4-FFF2-40B4-BE49-F238E27FC236}">
                <a16:creationId xmlns:a16="http://schemas.microsoft.com/office/drawing/2014/main" id="{7DD2952F-6484-43B6-AAC2-A6FC9F20C57A}"/>
              </a:ext>
            </a:extLst>
          </p:cNvPr>
          <p:cNvGraphicFramePr>
            <a:graphicFrameLocks noGrp="1"/>
          </p:cNvGraphicFramePr>
          <p:nvPr>
            <p:extLst>
              <p:ext uri="{D42A27DB-BD31-4B8C-83A1-F6EECF244321}">
                <p14:modId xmlns:p14="http://schemas.microsoft.com/office/powerpoint/2010/main" val="16181730"/>
              </p:ext>
            </p:extLst>
          </p:nvPr>
        </p:nvGraphicFramePr>
        <p:xfrm>
          <a:off x="8978368" y="4170072"/>
          <a:ext cx="2876679" cy="1383694"/>
        </p:xfrm>
        <a:graphic>
          <a:graphicData uri="http://schemas.openxmlformats.org/drawingml/2006/table">
            <a:tbl>
              <a:tblPr firstRow="1" bandRow="1">
                <a:tableStyleId>{F2DE63D5-997A-4646-A377-4702673A728D}</a:tableStyleId>
              </a:tblPr>
              <a:tblGrid>
                <a:gridCol w="1305682">
                  <a:extLst>
                    <a:ext uri="{9D8B030D-6E8A-4147-A177-3AD203B41FA5}">
                      <a16:colId xmlns:a16="http://schemas.microsoft.com/office/drawing/2014/main" val="1983770698"/>
                    </a:ext>
                  </a:extLst>
                </a:gridCol>
                <a:gridCol w="848740">
                  <a:extLst>
                    <a:ext uri="{9D8B030D-6E8A-4147-A177-3AD203B41FA5}">
                      <a16:colId xmlns:a16="http://schemas.microsoft.com/office/drawing/2014/main" val="663620449"/>
                    </a:ext>
                  </a:extLst>
                </a:gridCol>
                <a:gridCol w="722257">
                  <a:extLst>
                    <a:ext uri="{9D8B030D-6E8A-4147-A177-3AD203B41FA5}">
                      <a16:colId xmlns:a16="http://schemas.microsoft.com/office/drawing/2014/main" val="570044855"/>
                    </a:ext>
                  </a:extLst>
                </a:gridCol>
              </a:tblGrid>
              <a:tr h="402287">
                <a:tc>
                  <a:txBody>
                    <a:bodyPr/>
                    <a:lstStyle/>
                    <a:p>
                      <a:pPr algn="ctr"/>
                      <a:r>
                        <a:rPr lang="el-GR" sz="1600" baseline="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FE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Domb </a:t>
                      </a:r>
                      <a:r>
                        <a:rPr lang="en-US" sz="1600" baseline="0" dirty="0">
                          <a:solidFill>
                            <a:schemeClr val="tx1"/>
                          </a:solidFill>
                        </a:rPr>
                        <a:t>[11]</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256466"/>
                  </a:ext>
                </a:extLst>
              </a:tr>
              <a:tr h="402287">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MPa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1472113"/>
                  </a:ext>
                </a:extLst>
              </a:tr>
              <a:tr h="402287">
                <a:tc>
                  <a:txBody>
                    <a:bodyPr/>
                    <a:lstStyle/>
                    <a:p>
                      <a:pPr algn="ctr"/>
                      <a:r>
                        <a:rPr lang="en-US" sz="1600" dirty="0"/>
                        <a:t>83.3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84.4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470717"/>
                  </a:ext>
                </a:extLst>
              </a:tr>
            </a:tbl>
          </a:graphicData>
        </a:graphic>
      </p:graphicFrame>
    </p:spTree>
    <p:extLst>
      <p:ext uri="{BB962C8B-B14F-4D97-AF65-F5344CB8AC3E}">
        <p14:creationId xmlns:p14="http://schemas.microsoft.com/office/powerpoint/2010/main" val="2957333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a:t>
            </a:r>
            <a:r>
              <a:rPr lang="en-US" sz="2400" b="1" dirty="0"/>
              <a:t>8</a:t>
            </a:r>
            <a:r>
              <a:rPr lang="el-GR" sz="2400" b="1" dirty="0"/>
              <a:t>/9)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A90BAC90-8E97-4416-B0EE-F209EF825963}"/>
              </a:ext>
            </a:extLst>
          </p:cNvPr>
          <p:cNvGrpSpPr/>
          <p:nvPr/>
        </p:nvGrpSpPr>
        <p:grpSpPr>
          <a:xfrm>
            <a:off x="147483" y="1038435"/>
            <a:ext cx="11897034" cy="415639"/>
            <a:chOff x="147483" y="1038435"/>
            <a:chExt cx="11897034" cy="415639"/>
          </a:xfrm>
        </p:grpSpPr>
        <p:sp>
          <p:nvSpPr>
            <p:cNvPr id="10" name="Rectangle: Rounded Corners 9">
              <a:extLst>
                <a:ext uri="{FF2B5EF4-FFF2-40B4-BE49-F238E27FC236}">
                  <a16:creationId xmlns:a16="http://schemas.microsoft.com/office/drawing/2014/main" id="{3D3D96E1-ACEC-4F0C-8C8E-39F94C83D95D}"/>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r>
                <a:rPr lang="el-GR" dirty="0"/>
                <a:t>. </a:t>
              </a:r>
              <a:r>
                <a:rPr lang="en-US" dirty="0"/>
                <a:t>In-plane shear load case</a:t>
              </a:r>
            </a:p>
          </p:txBody>
        </p:sp>
        <p:sp>
          <p:nvSpPr>
            <p:cNvPr id="11" name="Rectangle: Rounded Corners 10">
              <a:extLst>
                <a:ext uri="{FF2B5EF4-FFF2-40B4-BE49-F238E27FC236}">
                  <a16:creationId xmlns:a16="http://schemas.microsoft.com/office/drawing/2014/main" id="{64BCA72C-F753-4A02-8694-61CAC529C844}"/>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iv. Stiffened panel</a:t>
              </a:r>
            </a:p>
          </p:txBody>
        </p:sp>
      </p:grpSp>
      <p:grpSp>
        <p:nvGrpSpPr>
          <p:cNvPr id="44" name="Group 43">
            <a:extLst>
              <a:ext uri="{FF2B5EF4-FFF2-40B4-BE49-F238E27FC236}">
                <a16:creationId xmlns:a16="http://schemas.microsoft.com/office/drawing/2014/main" id="{BF1F675F-698A-4689-B29C-634179A7ACEC}"/>
              </a:ext>
            </a:extLst>
          </p:cNvPr>
          <p:cNvGrpSpPr/>
          <p:nvPr/>
        </p:nvGrpSpPr>
        <p:grpSpPr>
          <a:xfrm>
            <a:off x="-1" y="6126480"/>
            <a:ext cx="12192000" cy="731520"/>
            <a:chOff x="-1" y="6126480"/>
            <a:chExt cx="12192000" cy="731520"/>
          </a:xfrm>
        </p:grpSpPr>
        <p:sp>
          <p:nvSpPr>
            <p:cNvPr id="45" name="Freeform: Shape 44">
              <a:extLst>
                <a:ext uri="{FF2B5EF4-FFF2-40B4-BE49-F238E27FC236}">
                  <a16:creationId xmlns:a16="http://schemas.microsoft.com/office/drawing/2014/main" id="{300C1082-B8B8-4892-83F0-368F707B760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BC0425-76B7-4406-B3E2-AE698B20264D}"/>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14</a:t>
              </a:r>
            </a:p>
          </p:txBody>
        </p:sp>
      </p:grpSp>
      <p:pic>
        <p:nvPicPr>
          <p:cNvPr id="17" name="Picture 16">
            <a:extLst>
              <a:ext uri="{FF2B5EF4-FFF2-40B4-BE49-F238E27FC236}">
                <a16:creationId xmlns:a16="http://schemas.microsoft.com/office/drawing/2014/main" id="{93355CC2-C395-435C-818A-44E6AF98574A}"/>
              </a:ext>
            </a:extLst>
          </p:cNvPr>
          <p:cNvPicPr>
            <a:picLocks noChangeAspect="1"/>
          </p:cNvPicPr>
          <p:nvPr/>
        </p:nvPicPr>
        <p:blipFill rotWithShape="1">
          <a:blip r:embed="rId4"/>
          <a:srcRect l="23570"/>
          <a:stretch/>
        </p:blipFill>
        <p:spPr>
          <a:xfrm>
            <a:off x="914400" y="2029986"/>
            <a:ext cx="2520437" cy="3520582"/>
          </a:xfrm>
          <a:prstGeom prst="rect">
            <a:avLst/>
          </a:prstGeom>
        </p:spPr>
      </p:pic>
      <p:pic>
        <p:nvPicPr>
          <p:cNvPr id="40" name="Picture 39">
            <a:extLst>
              <a:ext uri="{FF2B5EF4-FFF2-40B4-BE49-F238E27FC236}">
                <a16:creationId xmlns:a16="http://schemas.microsoft.com/office/drawing/2014/main" id="{2D4B0F6A-0F82-42B1-AC42-500C2FA0701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887578" y="2141782"/>
            <a:ext cx="5149418" cy="3296990"/>
          </a:xfrm>
          <a:prstGeom prst="rect">
            <a:avLst/>
          </a:prstGeom>
          <a:noFill/>
        </p:spPr>
      </p:pic>
      <p:grpSp>
        <p:nvGrpSpPr>
          <p:cNvPr id="23" name="Group 22">
            <a:extLst>
              <a:ext uri="{FF2B5EF4-FFF2-40B4-BE49-F238E27FC236}">
                <a16:creationId xmlns:a16="http://schemas.microsoft.com/office/drawing/2014/main" id="{F57B0296-7611-4E8A-A372-6399D9830B77}"/>
              </a:ext>
            </a:extLst>
          </p:cNvPr>
          <p:cNvGrpSpPr/>
          <p:nvPr/>
        </p:nvGrpSpPr>
        <p:grpSpPr>
          <a:xfrm>
            <a:off x="9429136" y="1608544"/>
            <a:ext cx="2591544" cy="4363465"/>
            <a:chOff x="9715013" y="1574187"/>
            <a:chExt cx="2298135" cy="4363465"/>
          </a:xfrm>
        </p:grpSpPr>
        <p:pic>
          <p:nvPicPr>
            <p:cNvPr id="37" name="Picture 36">
              <a:extLst>
                <a:ext uri="{FF2B5EF4-FFF2-40B4-BE49-F238E27FC236}">
                  <a16:creationId xmlns:a16="http://schemas.microsoft.com/office/drawing/2014/main" id="{AF836022-6157-454D-A55B-109133AC3E5D}"/>
                </a:ext>
              </a:extLst>
            </p:cNvPr>
            <p:cNvPicPr>
              <a:picLocks noChangeAspect="1"/>
            </p:cNvPicPr>
            <p:nvPr/>
          </p:nvPicPr>
          <p:blipFill rotWithShape="1">
            <a:blip r:embed="rId6">
              <a:extLst>
                <a:ext uri="{28A0092B-C50C-407E-A947-70E740481C1C}">
                  <a14:useLocalDpi xmlns:a14="http://schemas.microsoft.com/office/drawing/2010/main" val="0"/>
                </a:ext>
              </a:extLst>
            </a:blip>
            <a:srcRect l="51861" b="22987"/>
            <a:stretch/>
          </p:blipFill>
          <p:spPr bwMode="auto">
            <a:xfrm rot="16200000">
              <a:off x="9907498" y="1797590"/>
              <a:ext cx="1854184" cy="1407378"/>
            </a:xfrm>
            <a:prstGeom prst="rect">
              <a:avLst/>
            </a:prstGeom>
            <a:noFill/>
          </p:spPr>
        </p:pic>
        <p:pic>
          <p:nvPicPr>
            <p:cNvPr id="39" name="Picture 38">
              <a:extLst>
                <a:ext uri="{FF2B5EF4-FFF2-40B4-BE49-F238E27FC236}">
                  <a16:creationId xmlns:a16="http://schemas.microsoft.com/office/drawing/2014/main" id="{27BF845D-626D-4D55-BD40-C6883105A8CD}"/>
                </a:ext>
              </a:extLst>
            </p:cNvPr>
            <p:cNvPicPr>
              <a:picLocks noChangeAspect="1"/>
            </p:cNvPicPr>
            <p:nvPr/>
          </p:nvPicPr>
          <p:blipFill rotWithShape="1">
            <a:blip r:embed="rId6">
              <a:extLst>
                <a:ext uri="{28A0092B-C50C-407E-A947-70E740481C1C}">
                  <a14:useLocalDpi xmlns:a14="http://schemas.microsoft.com/office/drawing/2010/main" val="0"/>
                </a:ext>
              </a:extLst>
            </a:blip>
            <a:srcRect r="54146" b="22987"/>
            <a:stretch/>
          </p:blipFill>
          <p:spPr bwMode="auto">
            <a:xfrm rot="5400000">
              <a:off x="9951509" y="4076982"/>
              <a:ext cx="1766160" cy="1407379"/>
            </a:xfrm>
            <a:prstGeom prst="rect">
              <a:avLst/>
            </a:prstGeom>
            <a:noFill/>
          </p:spPr>
        </p:pic>
        <p:sp>
          <p:nvSpPr>
            <p:cNvPr id="21" name="TextBox 20">
              <a:extLst>
                <a:ext uri="{FF2B5EF4-FFF2-40B4-BE49-F238E27FC236}">
                  <a16:creationId xmlns:a16="http://schemas.microsoft.com/office/drawing/2014/main" id="{C2A35AA5-8E04-4199-B712-A5D820DD51FC}"/>
                </a:ext>
              </a:extLst>
            </p:cNvPr>
            <p:cNvSpPr txBox="1"/>
            <p:nvPr/>
          </p:nvSpPr>
          <p:spPr>
            <a:xfrm>
              <a:off x="9715013" y="3342049"/>
              <a:ext cx="2298135" cy="323165"/>
            </a:xfrm>
            <a:prstGeom prst="rect">
              <a:avLst/>
            </a:prstGeom>
            <a:noFill/>
          </p:spPr>
          <p:txBody>
            <a:bodyPr wrap="square" rtlCol="0">
              <a:spAutoFit/>
            </a:bodyPr>
            <a:lstStyle/>
            <a:p>
              <a:pPr algn="ctr"/>
              <a:r>
                <a:rPr lang="en-US" sz="1500" dirty="0"/>
                <a:t>Odermann and Kling [12]</a:t>
              </a:r>
            </a:p>
          </p:txBody>
        </p:sp>
        <p:sp>
          <p:nvSpPr>
            <p:cNvPr id="47" name="TextBox 46">
              <a:extLst>
                <a:ext uri="{FF2B5EF4-FFF2-40B4-BE49-F238E27FC236}">
                  <a16:creationId xmlns:a16="http://schemas.microsoft.com/office/drawing/2014/main" id="{42803F5B-EF8A-4B57-B4EA-268BA3280B7B}"/>
                </a:ext>
              </a:extLst>
            </p:cNvPr>
            <p:cNvSpPr txBox="1"/>
            <p:nvPr/>
          </p:nvSpPr>
          <p:spPr>
            <a:xfrm>
              <a:off x="9715013" y="5614487"/>
              <a:ext cx="2239150" cy="323165"/>
            </a:xfrm>
            <a:prstGeom prst="rect">
              <a:avLst/>
            </a:prstGeom>
            <a:noFill/>
          </p:spPr>
          <p:txBody>
            <a:bodyPr wrap="square" rtlCol="0">
              <a:spAutoFit/>
            </a:bodyPr>
            <a:lstStyle/>
            <a:p>
              <a:pPr algn="ctr"/>
              <a:r>
                <a:rPr lang="en-US" sz="1500" dirty="0"/>
                <a:t>Numerical model</a:t>
              </a:r>
            </a:p>
          </p:txBody>
        </p:sp>
      </p:grpSp>
    </p:spTree>
    <p:extLst>
      <p:ext uri="{BB962C8B-B14F-4D97-AF65-F5344CB8AC3E}">
        <p14:creationId xmlns:p14="http://schemas.microsoft.com/office/powerpoint/2010/main" val="1020428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4"/>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a:t>
            </a:r>
            <a:r>
              <a:rPr lang="en-US" sz="2400" b="1" dirty="0"/>
              <a:t>9/9</a:t>
            </a:r>
            <a:r>
              <a:rPr lang="el-GR" sz="2400" b="1" dirty="0"/>
              <a:t>)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l-GR" sz="1600" dirty="0">
                <a:solidFill>
                  <a:schemeClr val="bg1"/>
                </a:solidFill>
              </a:rPr>
              <a:t>16</a:t>
            </a:r>
            <a:endParaRPr lang="en-US" sz="1600" dirty="0">
              <a:solidFill>
                <a:schemeClr val="bg1"/>
              </a:solidFill>
            </a:endParaRP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06F1518D-3401-47F5-8FB9-5668A70505C5}"/>
              </a:ext>
            </a:extLst>
          </p:cNvPr>
          <p:cNvSpPr txBox="1"/>
          <p:nvPr/>
        </p:nvSpPr>
        <p:spPr>
          <a:xfrm>
            <a:off x="473233" y="1065384"/>
            <a:ext cx="5578763" cy="369332"/>
          </a:xfrm>
          <a:prstGeom prst="rect">
            <a:avLst/>
          </a:prstGeom>
          <a:noFill/>
        </p:spPr>
        <p:txBody>
          <a:bodyPr wrap="square" rtlCol="0">
            <a:spAutoFit/>
          </a:bodyPr>
          <a:lstStyle/>
          <a:p>
            <a:pPr algn="ctr"/>
            <a:r>
              <a:rPr lang="el-GR" b="1" dirty="0">
                <a:solidFill>
                  <a:schemeClr val="bg1"/>
                </a:solidFill>
              </a:rPr>
              <a:t>3. Περίπτωση σύνθετης φόρτισης θλίψης/διάτμησης</a:t>
            </a:r>
            <a:endParaRPr lang="en-US" b="1" dirty="0">
              <a:solidFill>
                <a:schemeClr val="bg1"/>
              </a:solidFill>
            </a:endParaRPr>
          </a:p>
        </p:txBody>
      </p:sp>
      <p:grpSp>
        <p:nvGrpSpPr>
          <p:cNvPr id="16" name="Group 15">
            <a:extLst>
              <a:ext uri="{FF2B5EF4-FFF2-40B4-BE49-F238E27FC236}">
                <a16:creationId xmlns:a16="http://schemas.microsoft.com/office/drawing/2014/main" id="{7877938B-4DE6-4F30-89FE-F1341DB81B6C}"/>
              </a:ext>
            </a:extLst>
          </p:cNvPr>
          <p:cNvGrpSpPr/>
          <p:nvPr/>
        </p:nvGrpSpPr>
        <p:grpSpPr>
          <a:xfrm>
            <a:off x="2346958" y="1656942"/>
            <a:ext cx="6898899" cy="480453"/>
            <a:chOff x="2965109" y="1693602"/>
            <a:chExt cx="6898899" cy="480453"/>
          </a:xfrm>
        </p:grpSpPr>
        <p:sp>
          <p:nvSpPr>
            <p:cNvPr id="11" name="TextBox 10">
              <a:extLst>
                <a:ext uri="{FF2B5EF4-FFF2-40B4-BE49-F238E27FC236}">
                  <a16:creationId xmlns:a16="http://schemas.microsoft.com/office/drawing/2014/main" id="{6B0CFF97-A5E0-48DC-9CD8-4808B2B843E1}"/>
                </a:ext>
              </a:extLst>
            </p:cNvPr>
            <p:cNvSpPr txBox="1"/>
            <p:nvPr/>
          </p:nvSpPr>
          <p:spPr>
            <a:xfrm>
              <a:off x="2965109" y="1750151"/>
              <a:ext cx="5435151" cy="338554"/>
            </a:xfrm>
            <a:prstGeom prst="rect">
              <a:avLst/>
            </a:prstGeom>
            <a:noFill/>
          </p:spPr>
          <p:txBody>
            <a:bodyPr wrap="square" rtlCol="0">
              <a:spAutoFit/>
            </a:bodyPr>
            <a:lstStyle/>
            <a:p>
              <a:r>
                <a:rPr lang="en-US" sz="1600" dirty="0"/>
                <a:t>Buckling compression and shear interaction curve</a:t>
              </a:r>
              <a:r>
                <a:rPr lang="el-GR" sz="1600" dirty="0"/>
                <a:t>:</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6CE8192F-AC2C-4EB4-95E6-79F8065C3767}"/>
                    </a:ext>
                  </a:extLst>
                </p:cNvPr>
                <p:cNvSpPr txBox="1"/>
                <p:nvPr/>
              </p:nvSpPr>
              <p:spPr>
                <a:xfrm>
                  <a:off x="7244893" y="1693602"/>
                  <a:ext cx="2619115" cy="4804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𝑐</m:t>
                            </m:r>
                          </m:sub>
                        </m:sSub>
                        <m:r>
                          <a:rPr lang="el-GR" sz="1600" b="0" i="1" smtClean="0">
                            <a:latin typeface="Cambria Math" panose="02040503050406030204" pitchFamily="18" charset="0"/>
                          </a:rPr>
                          <m:t>+</m:t>
                        </m:r>
                        <m:sSubSup>
                          <m:sSubSupPr>
                            <m:ctrlPr>
                              <a:rPr lang="el-GR" sz="1600" b="0" i="1" smtClean="0">
                                <a:latin typeface="Cambria Math" panose="02040503050406030204" pitchFamily="18" charset="0"/>
                              </a:rPr>
                            </m:ctrlPr>
                          </m:sSubSupPr>
                          <m:e>
                            <m:r>
                              <m:rPr>
                                <m:sty m:val="p"/>
                              </m:rPr>
                              <a:rPr lang="en-US" sz="1600" b="0" i="0" smtClean="0">
                                <a:latin typeface="Cambria Math" panose="02040503050406030204" pitchFamily="18" charset="0"/>
                              </a:rPr>
                              <m:t>R</m:t>
                            </m:r>
                          </m:e>
                          <m:sub>
                            <m:r>
                              <m:rPr>
                                <m:sty m:val="p"/>
                              </m:rPr>
                              <a:rPr lang="en-US" sz="1600" b="0" i="0" smtClean="0">
                                <a:latin typeface="Cambria Math" panose="02040503050406030204" pitchFamily="18" charset="0"/>
                              </a:rPr>
                              <m:t>s</m:t>
                            </m:r>
                          </m:sub>
                          <m:sup>
                            <m:r>
                              <a:rPr lang="el-GR" sz="1600" b="0" i="0" smtClean="0">
                                <a:latin typeface="Cambria Math" panose="02040503050406030204" pitchFamily="18" charset="0"/>
                              </a:rPr>
                              <m:t>2</m:t>
                            </m:r>
                          </m:sup>
                        </m:sSubSup>
                        <m:r>
                          <a:rPr lang="el-GR" sz="1600" b="0" i="0" smtClean="0">
                            <a:latin typeface="Cambria Math" panose="02040503050406030204" pitchFamily="18" charset="0"/>
                          </a:rPr>
                          <m:t>=1, </m:t>
                        </m:r>
                        <m:r>
                          <m:rPr>
                            <m:sty m:val="p"/>
                          </m:rPr>
                          <a:rPr lang="en-US" sz="1600" b="0" i="0" smtClean="0">
                            <a:latin typeface="Cambria Math" panose="02040503050406030204" pitchFamily="18" charset="0"/>
                          </a:rPr>
                          <m:t>where</m:t>
                        </m:r>
                        <m:r>
                          <a:rPr lang="el-GR"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𝑖</m:t>
                            </m:r>
                          </m:sub>
                        </m:sSub>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l-GR" sz="1600" i="1">
                                    <a:latin typeface="Cambria Math" panose="02040503050406030204" pitchFamily="18" charset="0"/>
                                  </a:rPr>
                                </m:ctrlPr>
                              </m:sSubPr>
                              <m:e>
                                <m:r>
                                  <a:rPr lang="el-GR" sz="1600" i="1">
                                    <a:latin typeface="Cambria Math" panose="02040503050406030204" pitchFamily="18" charset="0"/>
                                  </a:rPr>
                                  <m:t>𝜎</m:t>
                                </m:r>
                              </m:e>
                              <m:sub>
                                <m:r>
                                  <a:rPr lang="en-US" sz="1600" i="1">
                                    <a:latin typeface="Cambria Math" panose="02040503050406030204" pitchFamily="18" charset="0"/>
                                  </a:rPr>
                                  <m:t>𝑖</m:t>
                                </m:r>
                              </m:sub>
                            </m:sSub>
                          </m:num>
                          <m:den>
                            <m:sSub>
                              <m:sSubPr>
                                <m:ctrlPr>
                                  <a:rPr lang="el-GR" sz="1600" i="1">
                                    <a:latin typeface="Cambria Math" panose="02040503050406030204" pitchFamily="18" charset="0"/>
                                  </a:rPr>
                                </m:ctrlPr>
                              </m:sSubPr>
                              <m:e>
                                <m:r>
                                  <a:rPr lang="el-GR" sz="1600" i="1">
                                    <a:latin typeface="Cambria Math" panose="02040503050406030204" pitchFamily="18" charset="0"/>
                                  </a:rPr>
                                  <m:t>𝜎</m:t>
                                </m:r>
                              </m:e>
                              <m:sub>
                                <m:r>
                                  <a:rPr lang="en-US" sz="1600" b="0" i="1" smtClean="0">
                                    <a:latin typeface="Cambria Math" panose="02040503050406030204" pitchFamily="18" charset="0"/>
                                  </a:rPr>
                                  <m:t>𝑐𝑟</m:t>
                                </m:r>
                                <m:r>
                                  <a:rPr lang="el-GR" sz="1600" i="1">
                                    <a:latin typeface="Cambria Math" panose="02040503050406030204" pitchFamily="18" charset="0"/>
                                  </a:rPr>
                                  <m:t>,</m:t>
                                </m:r>
                                <m:r>
                                  <a:rPr lang="en-US" sz="1600" i="1">
                                    <a:latin typeface="Cambria Math" panose="02040503050406030204" pitchFamily="18" charset="0"/>
                                  </a:rPr>
                                  <m:t>𝑖</m:t>
                                </m:r>
                              </m:sub>
                            </m:sSub>
                          </m:den>
                        </m:f>
                      </m:oMath>
                    </m:oMathPara>
                  </a14:m>
                  <a:endParaRPr lang="en-US" sz="1600" dirty="0"/>
                </a:p>
              </p:txBody>
            </p:sp>
          </mc:Choice>
          <mc:Fallback>
            <p:sp>
              <p:nvSpPr>
                <p:cNvPr id="15" name="TextBox 14">
                  <a:extLst>
                    <a:ext uri="{FF2B5EF4-FFF2-40B4-BE49-F238E27FC236}">
                      <a16:creationId xmlns:a16="http://schemas.microsoft.com/office/drawing/2014/main" id="{6CE8192F-AC2C-4EB4-95E6-79F8065C3767}"/>
                    </a:ext>
                  </a:extLst>
                </p:cNvPr>
                <p:cNvSpPr txBox="1">
                  <a:spLocks noRot="1" noChangeAspect="1" noMove="1" noResize="1" noEditPoints="1" noAdjustHandles="1" noChangeArrowheads="1" noChangeShapeType="1" noTextEdit="1"/>
                </p:cNvSpPr>
                <p:nvPr/>
              </p:nvSpPr>
              <p:spPr>
                <a:xfrm>
                  <a:off x="7244893" y="1693602"/>
                  <a:ext cx="2619115" cy="480453"/>
                </a:xfrm>
                <a:prstGeom prst="rect">
                  <a:avLst/>
                </a:prstGeom>
                <a:blipFill>
                  <a:blip r:embed="rId5"/>
                  <a:stretch>
                    <a:fillRect l="-1163" b="-6329"/>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083720EB-632D-4958-B283-C541780985F3}"/>
              </a:ext>
            </a:extLst>
          </p:cNvPr>
          <p:cNvGrpSpPr/>
          <p:nvPr/>
        </p:nvGrpSpPr>
        <p:grpSpPr>
          <a:xfrm>
            <a:off x="1441476" y="2506905"/>
            <a:ext cx="9309049" cy="3261221"/>
            <a:chOff x="2380368" y="2506905"/>
            <a:chExt cx="9309049" cy="3261221"/>
          </a:xfrm>
        </p:grpSpPr>
        <p:pic>
          <p:nvPicPr>
            <p:cNvPr id="4" name="Picture 3" descr="Chart, line chart&#10;&#10;Description automatically generated">
              <a:extLst>
                <a:ext uri="{FF2B5EF4-FFF2-40B4-BE49-F238E27FC236}">
                  <a16:creationId xmlns:a16="http://schemas.microsoft.com/office/drawing/2014/main" id="{098DFA84-EF56-4DE3-BC25-4A5D8E50B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12377" y="2543565"/>
              <a:ext cx="4977040" cy="3224561"/>
            </a:xfrm>
            <a:prstGeom prst="rect">
              <a:avLst/>
            </a:prstGeom>
          </p:spPr>
        </p:pic>
        <p:pic>
          <p:nvPicPr>
            <p:cNvPr id="22" name="Picture 21">
              <a:extLst>
                <a:ext uri="{FF2B5EF4-FFF2-40B4-BE49-F238E27FC236}">
                  <a16:creationId xmlns:a16="http://schemas.microsoft.com/office/drawing/2014/main" id="{35E50F20-C91C-4726-9630-58E4C3014645}"/>
                </a:ext>
              </a:extLst>
            </p:cNvPr>
            <p:cNvPicPr>
              <a:picLocks noChangeAspect="1"/>
            </p:cNvPicPr>
            <p:nvPr/>
          </p:nvPicPr>
          <p:blipFill rotWithShape="1">
            <a:blip r:embed="rId7">
              <a:extLst>
                <a:ext uri="{28A0092B-C50C-407E-A947-70E740481C1C}">
                  <a14:useLocalDpi xmlns:a14="http://schemas.microsoft.com/office/drawing/2010/main" val="0"/>
                </a:ext>
              </a:extLst>
            </a:blip>
            <a:srcRect l="13293" t="2919" r="13150"/>
            <a:stretch/>
          </p:blipFill>
          <p:spPr>
            <a:xfrm>
              <a:off x="2380368" y="2506905"/>
              <a:ext cx="2191632" cy="3201375"/>
            </a:xfrm>
            <a:prstGeom prst="rect">
              <a:avLst/>
            </a:prstGeom>
          </p:spPr>
        </p:pic>
      </p:grpSp>
      <p:grpSp>
        <p:nvGrpSpPr>
          <p:cNvPr id="5" name="Group 4">
            <a:extLst>
              <a:ext uri="{FF2B5EF4-FFF2-40B4-BE49-F238E27FC236}">
                <a16:creationId xmlns:a16="http://schemas.microsoft.com/office/drawing/2014/main" id="{827AF988-F78D-4682-ACE3-AA8D1F8467C6}"/>
              </a:ext>
            </a:extLst>
          </p:cNvPr>
          <p:cNvGrpSpPr/>
          <p:nvPr/>
        </p:nvGrpSpPr>
        <p:grpSpPr>
          <a:xfrm>
            <a:off x="147483" y="1038435"/>
            <a:ext cx="11897034" cy="415639"/>
            <a:chOff x="147483" y="1038435"/>
            <a:chExt cx="11897034" cy="415639"/>
          </a:xfrm>
        </p:grpSpPr>
        <p:sp>
          <p:nvSpPr>
            <p:cNvPr id="25" name="Rectangle: Rounded Corners 24">
              <a:extLst>
                <a:ext uri="{FF2B5EF4-FFF2-40B4-BE49-F238E27FC236}">
                  <a16:creationId xmlns:a16="http://schemas.microsoft.com/office/drawing/2014/main" id="{DCC6EB57-7590-4E80-B1D7-5ABEA29BDE5A}"/>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3. </a:t>
              </a:r>
              <a:r>
                <a:rPr lang="en-US" dirty="0"/>
                <a:t>Combined</a:t>
              </a:r>
              <a:r>
                <a:rPr lang="el-GR" dirty="0"/>
                <a:t> </a:t>
              </a:r>
              <a:r>
                <a:rPr lang="en-US" dirty="0"/>
                <a:t>compression</a:t>
              </a:r>
              <a:r>
                <a:rPr lang="el-GR" dirty="0"/>
                <a:t>/</a:t>
              </a:r>
              <a:r>
                <a:rPr lang="en-US" dirty="0"/>
                <a:t>shear load case</a:t>
              </a:r>
              <a:endParaRPr lang="el-GR" dirty="0"/>
            </a:p>
          </p:txBody>
        </p:sp>
        <p:sp>
          <p:nvSpPr>
            <p:cNvPr id="26" name="Rectangle: Rounded Corners 25">
              <a:extLst>
                <a:ext uri="{FF2B5EF4-FFF2-40B4-BE49-F238E27FC236}">
                  <a16:creationId xmlns:a16="http://schemas.microsoft.com/office/drawing/2014/main" id="{50ED45A4-74E5-490E-909A-F2BE93FE0B27}"/>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Flat plate</a:t>
              </a:r>
            </a:p>
          </p:txBody>
        </p:sp>
      </p:grpSp>
      <p:grpSp>
        <p:nvGrpSpPr>
          <p:cNvPr id="21" name="Group 20">
            <a:extLst>
              <a:ext uri="{FF2B5EF4-FFF2-40B4-BE49-F238E27FC236}">
                <a16:creationId xmlns:a16="http://schemas.microsoft.com/office/drawing/2014/main" id="{D7502CB1-7638-41AE-9325-C48BBC7F38F3}"/>
              </a:ext>
            </a:extLst>
          </p:cNvPr>
          <p:cNvGrpSpPr/>
          <p:nvPr/>
        </p:nvGrpSpPr>
        <p:grpSpPr>
          <a:xfrm>
            <a:off x="-1" y="6126480"/>
            <a:ext cx="12192000" cy="731520"/>
            <a:chOff x="-1" y="6126480"/>
            <a:chExt cx="12192000" cy="731520"/>
          </a:xfrm>
        </p:grpSpPr>
        <p:sp>
          <p:nvSpPr>
            <p:cNvPr id="24" name="Freeform: Shape 23">
              <a:extLst>
                <a:ext uri="{FF2B5EF4-FFF2-40B4-BE49-F238E27FC236}">
                  <a16:creationId xmlns:a16="http://schemas.microsoft.com/office/drawing/2014/main" id="{844952F8-A8EE-4EFD-A2CC-62C2D327CB62}"/>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91B09978-F564-4FFC-9EAD-F00ADBC7871F}"/>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15</a:t>
              </a:r>
            </a:p>
          </p:txBody>
        </p:sp>
      </p:grpSp>
    </p:spTree>
    <p:extLst>
      <p:ext uri="{BB962C8B-B14F-4D97-AF65-F5344CB8AC3E}">
        <p14:creationId xmlns:p14="http://schemas.microsoft.com/office/powerpoint/2010/main" val="1322139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3" y="209828"/>
            <a:ext cx="8032421" cy="461665"/>
          </a:xfrm>
          <a:prstGeom prst="rect">
            <a:avLst/>
          </a:prstGeom>
          <a:noFill/>
        </p:spPr>
        <p:txBody>
          <a:bodyPr wrap="square" rtlCol="0">
            <a:spAutoFit/>
          </a:bodyPr>
          <a:lstStyle/>
          <a:p>
            <a:r>
              <a:rPr lang="en-US" sz="2400" b="1" dirty="0"/>
              <a:t>Numerical models of stiffened fuselage panels (1/3)</a:t>
            </a:r>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F7ED777-10C4-4438-98A8-906BDBF85B88}"/>
              </a:ext>
            </a:extLst>
          </p:cNvPr>
          <p:cNvGrpSpPr/>
          <p:nvPr/>
        </p:nvGrpSpPr>
        <p:grpSpPr>
          <a:xfrm>
            <a:off x="538642" y="1125591"/>
            <a:ext cx="11114717" cy="4762266"/>
            <a:chOff x="538641" y="995999"/>
            <a:chExt cx="11114717" cy="4762266"/>
          </a:xfrm>
        </p:grpSpPr>
        <p:grpSp>
          <p:nvGrpSpPr>
            <p:cNvPr id="203" name="Group 202">
              <a:extLst>
                <a:ext uri="{FF2B5EF4-FFF2-40B4-BE49-F238E27FC236}">
                  <a16:creationId xmlns:a16="http://schemas.microsoft.com/office/drawing/2014/main" id="{3E79FE0B-F03B-4F8D-AD6B-86CE0CE923FB}"/>
                </a:ext>
              </a:extLst>
            </p:cNvPr>
            <p:cNvGrpSpPr/>
            <p:nvPr/>
          </p:nvGrpSpPr>
          <p:grpSpPr>
            <a:xfrm>
              <a:off x="7080406" y="1021110"/>
              <a:ext cx="4572952" cy="4737155"/>
              <a:chOff x="7358335" y="1060422"/>
              <a:chExt cx="4572952" cy="4737155"/>
            </a:xfrm>
          </p:grpSpPr>
          <p:sp>
            <p:nvSpPr>
              <p:cNvPr id="154" name="Rectangle: Rounded Corners 153">
                <a:extLst>
                  <a:ext uri="{FF2B5EF4-FFF2-40B4-BE49-F238E27FC236}">
                    <a16:creationId xmlns:a16="http://schemas.microsoft.com/office/drawing/2014/main" id="{601262EB-2C36-4CA6-BA43-3756E5540CA9}"/>
                  </a:ext>
                </a:extLst>
              </p:cNvPr>
              <p:cNvSpPr/>
              <p:nvPr/>
            </p:nvSpPr>
            <p:spPr>
              <a:xfrm>
                <a:off x="7358335" y="1060422"/>
                <a:ext cx="457294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Material properties</a:t>
                </a:r>
              </a:p>
            </p:txBody>
          </p:sp>
          <p:sp>
            <p:nvSpPr>
              <p:cNvPr id="156" name="Rectangle: Rounded Corners 155">
                <a:extLst>
                  <a:ext uri="{FF2B5EF4-FFF2-40B4-BE49-F238E27FC236}">
                    <a16:creationId xmlns:a16="http://schemas.microsoft.com/office/drawing/2014/main" id="{2844D5C7-6BC3-4F88-9DF5-8F2E541AA634}"/>
                  </a:ext>
                </a:extLst>
              </p:cNvPr>
              <p:cNvSpPr/>
              <p:nvPr/>
            </p:nvSpPr>
            <p:spPr>
              <a:xfrm>
                <a:off x="7358335" y="1507667"/>
                <a:ext cx="226177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Isotropic</a:t>
                </a:r>
              </a:p>
            </p:txBody>
          </p:sp>
          <p:sp>
            <p:nvSpPr>
              <p:cNvPr id="157" name="Rectangle: Rounded Corners 156">
                <a:extLst>
                  <a:ext uri="{FF2B5EF4-FFF2-40B4-BE49-F238E27FC236}">
                    <a16:creationId xmlns:a16="http://schemas.microsoft.com/office/drawing/2014/main" id="{E46F002E-E722-4ECC-A7EC-311C57B08DA9}"/>
                  </a:ext>
                </a:extLst>
              </p:cNvPr>
              <p:cNvSpPr/>
              <p:nvPr/>
            </p:nvSpPr>
            <p:spPr>
              <a:xfrm>
                <a:off x="9669508" y="1507667"/>
                <a:ext cx="2261776"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Orthotropic</a:t>
                </a:r>
              </a:p>
            </p:txBody>
          </p:sp>
          <p:sp>
            <p:nvSpPr>
              <p:cNvPr id="158" name="TextBox 157">
                <a:extLst>
                  <a:ext uri="{FF2B5EF4-FFF2-40B4-BE49-F238E27FC236}">
                    <a16:creationId xmlns:a16="http://schemas.microsoft.com/office/drawing/2014/main" id="{AB55AC74-C8DB-4EDE-83C6-E89C17025DDF}"/>
                  </a:ext>
                </a:extLst>
              </p:cNvPr>
              <p:cNvSpPr txBox="1"/>
              <p:nvPr/>
            </p:nvSpPr>
            <p:spPr>
              <a:xfrm>
                <a:off x="7458997" y="1981530"/>
                <a:ext cx="2060455" cy="1200329"/>
              </a:xfrm>
              <a:prstGeom prst="rect">
                <a:avLst/>
              </a:prstGeom>
              <a:noFill/>
            </p:spPr>
            <p:txBody>
              <a:bodyPr wrap="square" rtlCol="0">
                <a:spAutoFit/>
              </a:bodyPr>
              <a:lstStyle/>
              <a:p>
                <a:pPr algn="ctr"/>
                <a:r>
                  <a:rPr lang="en-US" b="1" dirty="0"/>
                  <a:t>Aluminum Alloy</a:t>
                </a:r>
                <a:endParaRPr lang="el-GR" b="1" dirty="0"/>
              </a:p>
              <a:p>
                <a:endParaRPr lang="el-GR" b="1" dirty="0"/>
              </a:p>
              <a:p>
                <a:r>
                  <a:rPr lang="el-GR" b="1" dirty="0"/>
                  <a:t>Ε</a:t>
                </a:r>
                <a:r>
                  <a:rPr lang="el-GR" dirty="0"/>
                  <a:t>	70</a:t>
                </a:r>
                <a:r>
                  <a:rPr lang="en-US" dirty="0"/>
                  <a:t>GPa</a:t>
                </a:r>
              </a:p>
              <a:p>
                <a:r>
                  <a:rPr lang="el-GR" b="1" dirty="0"/>
                  <a:t>ν</a:t>
                </a:r>
                <a:r>
                  <a:rPr lang="el-GR" dirty="0"/>
                  <a:t>	</a:t>
                </a:r>
                <a:r>
                  <a:rPr lang="en-US" dirty="0"/>
                  <a:t>0.33</a:t>
                </a:r>
              </a:p>
            </p:txBody>
          </p:sp>
          <p:sp>
            <p:nvSpPr>
              <p:cNvPr id="159" name="TextBox 158">
                <a:extLst>
                  <a:ext uri="{FF2B5EF4-FFF2-40B4-BE49-F238E27FC236}">
                    <a16:creationId xmlns:a16="http://schemas.microsoft.com/office/drawing/2014/main" id="{56149BE2-155B-4ED2-B673-69CE088E17C8}"/>
                  </a:ext>
                </a:extLst>
              </p:cNvPr>
              <p:cNvSpPr txBox="1"/>
              <p:nvPr/>
            </p:nvSpPr>
            <p:spPr>
              <a:xfrm>
                <a:off x="9770168" y="1981347"/>
                <a:ext cx="2060455" cy="2308324"/>
              </a:xfrm>
              <a:prstGeom prst="rect">
                <a:avLst/>
              </a:prstGeom>
              <a:noFill/>
            </p:spPr>
            <p:txBody>
              <a:bodyPr wrap="square" rtlCol="0">
                <a:spAutoFit/>
              </a:bodyPr>
              <a:lstStyle/>
              <a:p>
                <a:pPr algn="ctr"/>
                <a:r>
                  <a:rPr lang="en-US" b="1" dirty="0"/>
                  <a:t>CFRP</a:t>
                </a:r>
                <a:endParaRPr lang="el-GR" b="1" dirty="0"/>
              </a:p>
              <a:p>
                <a:endParaRPr lang="el-GR" b="1" dirty="0"/>
              </a:p>
              <a:p>
                <a:r>
                  <a:rPr lang="el-GR" b="1" dirty="0"/>
                  <a:t>Ε</a:t>
                </a:r>
                <a:r>
                  <a:rPr lang="en-US" b="1" baseline="-25000" dirty="0"/>
                  <a:t>11</a:t>
                </a:r>
                <a:r>
                  <a:rPr lang="el-GR" dirty="0"/>
                  <a:t>	</a:t>
                </a:r>
                <a:r>
                  <a:rPr lang="en-US" dirty="0"/>
                  <a:t>131GPa</a:t>
                </a:r>
              </a:p>
              <a:p>
                <a:r>
                  <a:rPr lang="en-US" b="1" dirty="0"/>
                  <a:t>E</a:t>
                </a:r>
                <a:r>
                  <a:rPr lang="en-US" b="1" baseline="-25000" dirty="0"/>
                  <a:t>22</a:t>
                </a:r>
                <a:r>
                  <a:rPr lang="el-GR" dirty="0"/>
                  <a:t>	</a:t>
                </a:r>
                <a:r>
                  <a:rPr lang="en-US" dirty="0"/>
                  <a:t>11.2GPa</a:t>
                </a:r>
              </a:p>
              <a:p>
                <a:r>
                  <a:rPr lang="el-GR" b="1" dirty="0"/>
                  <a:t>ν</a:t>
                </a:r>
                <a:r>
                  <a:rPr lang="el-GR" b="1" baseline="-25000" dirty="0"/>
                  <a:t>12</a:t>
                </a:r>
                <a:r>
                  <a:rPr lang="el-GR" dirty="0"/>
                  <a:t>	0.33</a:t>
                </a:r>
              </a:p>
              <a:p>
                <a:r>
                  <a:rPr lang="en-US" b="1" dirty="0"/>
                  <a:t>G</a:t>
                </a:r>
                <a:r>
                  <a:rPr lang="en-US" b="1" baseline="-25000" dirty="0"/>
                  <a:t>12</a:t>
                </a:r>
                <a:r>
                  <a:rPr lang="en-US" dirty="0"/>
                  <a:t>	5.3GPa</a:t>
                </a:r>
              </a:p>
              <a:p>
                <a:r>
                  <a:rPr lang="en-US" b="1" dirty="0"/>
                  <a:t>G</a:t>
                </a:r>
                <a:r>
                  <a:rPr lang="en-US" b="1" baseline="-25000" dirty="0"/>
                  <a:t>13</a:t>
                </a:r>
                <a:r>
                  <a:rPr lang="en-US" baseline="-25000" dirty="0"/>
                  <a:t>	</a:t>
                </a:r>
                <a:r>
                  <a:rPr lang="en-US" dirty="0"/>
                  <a:t>5.3GPa</a:t>
                </a:r>
              </a:p>
              <a:p>
                <a:r>
                  <a:rPr lang="en-US" b="1" dirty="0"/>
                  <a:t>G</a:t>
                </a:r>
                <a:r>
                  <a:rPr lang="en-US" b="1" baseline="-25000" dirty="0"/>
                  <a:t>23</a:t>
                </a:r>
                <a:r>
                  <a:rPr lang="en-US" baseline="-25000" dirty="0"/>
                  <a:t>	</a:t>
                </a:r>
                <a:r>
                  <a:rPr lang="en-US" dirty="0"/>
                  <a:t>3.95GPa</a:t>
                </a:r>
              </a:p>
            </p:txBody>
          </p:sp>
          <p:grpSp>
            <p:nvGrpSpPr>
              <p:cNvPr id="169" name="Group 168">
                <a:extLst>
                  <a:ext uri="{FF2B5EF4-FFF2-40B4-BE49-F238E27FC236}">
                    <a16:creationId xmlns:a16="http://schemas.microsoft.com/office/drawing/2014/main" id="{58ED6640-32B3-4153-9A25-A87A2106C7DD}"/>
                  </a:ext>
                </a:extLst>
              </p:cNvPr>
              <p:cNvGrpSpPr/>
              <p:nvPr/>
            </p:nvGrpSpPr>
            <p:grpSpPr>
              <a:xfrm>
                <a:off x="7358335" y="4442850"/>
                <a:ext cx="4572952" cy="1354727"/>
                <a:chOff x="6268091" y="4465835"/>
                <a:chExt cx="4572952" cy="1354727"/>
              </a:xfrm>
            </p:grpSpPr>
            <p:sp>
              <p:nvSpPr>
                <p:cNvPr id="160" name="Rectangle: Rounded Corners 159">
                  <a:extLst>
                    <a:ext uri="{FF2B5EF4-FFF2-40B4-BE49-F238E27FC236}">
                      <a16:creationId xmlns:a16="http://schemas.microsoft.com/office/drawing/2014/main" id="{9B40589D-C1FB-4C18-BE6A-E0243562110A}"/>
                    </a:ext>
                  </a:extLst>
                </p:cNvPr>
                <p:cNvSpPr/>
                <p:nvPr/>
              </p:nvSpPr>
              <p:spPr>
                <a:xfrm>
                  <a:off x="6268091" y="4465835"/>
                  <a:ext cx="457294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Ply sequencing of orthotropic material</a:t>
                  </a:r>
                </a:p>
              </p:txBody>
            </p:sp>
            <p:sp>
              <p:nvSpPr>
                <p:cNvPr id="161" name="Rectangle: Rounded Corners 160">
                  <a:extLst>
                    <a:ext uri="{FF2B5EF4-FFF2-40B4-BE49-F238E27FC236}">
                      <a16:creationId xmlns:a16="http://schemas.microsoft.com/office/drawing/2014/main" id="{8B368F5D-1BB8-4535-BF6F-E4858F017B59}"/>
                    </a:ext>
                  </a:extLst>
                </p:cNvPr>
                <p:cNvSpPr/>
                <p:nvPr/>
              </p:nvSpPr>
              <p:spPr>
                <a:xfrm>
                  <a:off x="6268092" y="4924803"/>
                  <a:ext cx="226177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Shell</a:t>
                  </a:r>
                </a:p>
              </p:txBody>
            </p:sp>
            <p:sp>
              <p:nvSpPr>
                <p:cNvPr id="162" name="Rectangle: Rounded Corners 161">
                  <a:extLst>
                    <a:ext uri="{FF2B5EF4-FFF2-40B4-BE49-F238E27FC236}">
                      <a16:creationId xmlns:a16="http://schemas.microsoft.com/office/drawing/2014/main" id="{81D163EF-633F-48BF-967F-2A2BAE1B3687}"/>
                    </a:ext>
                  </a:extLst>
                </p:cNvPr>
                <p:cNvSpPr/>
                <p:nvPr/>
              </p:nvSpPr>
              <p:spPr>
                <a:xfrm>
                  <a:off x="8579266" y="4924803"/>
                  <a:ext cx="2261776"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Stringers</a:t>
                  </a:r>
                </a:p>
              </p:txBody>
            </p:sp>
            <p:sp>
              <p:nvSpPr>
                <p:cNvPr id="164" name="TextBox 163">
                  <a:extLst>
                    <a:ext uri="{FF2B5EF4-FFF2-40B4-BE49-F238E27FC236}">
                      <a16:creationId xmlns:a16="http://schemas.microsoft.com/office/drawing/2014/main" id="{833CE68E-059D-4B29-8BC9-F4E36754327E}"/>
                    </a:ext>
                  </a:extLst>
                </p:cNvPr>
                <p:cNvSpPr txBox="1"/>
                <p:nvPr/>
              </p:nvSpPr>
              <p:spPr>
                <a:xfrm>
                  <a:off x="6268091" y="5451230"/>
                  <a:ext cx="2261778" cy="369332"/>
                </a:xfrm>
                <a:prstGeom prst="rect">
                  <a:avLst/>
                </a:prstGeom>
                <a:noFill/>
              </p:spPr>
              <p:txBody>
                <a:bodyPr wrap="square" rtlCol="0">
                  <a:spAutoFit/>
                </a:bodyPr>
                <a:lstStyle/>
                <a:p>
                  <a:pPr algn="ctr"/>
                  <a:r>
                    <a:rPr lang="el-GR" dirty="0"/>
                    <a:t>[45,-45,0,90,-45,45,0]</a:t>
                  </a:r>
                  <a:r>
                    <a:rPr lang="en-US" baseline="-25000" dirty="0"/>
                    <a:t>s</a:t>
                  </a:r>
                  <a:endParaRPr lang="en-US" dirty="0"/>
                </a:p>
              </p:txBody>
            </p:sp>
            <p:sp>
              <p:nvSpPr>
                <p:cNvPr id="165" name="TextBox 164">
                  <a:extLst>
                    <a:ext uri="{FF2B5EF4-FFF2-40B4-BE49-F238E27FC236}">
                      <a16:creationId xmlns:a16="http://schemas.microsoft.com/office/drawing/2014/main" id="{1D60516F-6A49-464D-A135-CBF5AACC86F1}"/>
                    </a:ext>
                  </a:extLst>
                </p:cNvPr>
                <p:cNvSpPr txBox="1"/>
                <p:nvPr/>
              </p:nvSpPr>
              <p:spPr>
                <a:xfrm>
                  <a:off x="8579265" y="5451229"/>
                  <a:ext cx="2261778" cy="369332"/>
                </a:xfrm>
                <a:prstGeom prst="rect">
                  <a:avLst/>
                </a:prstGeom>
                <a:noFill/>
              </p:spPr>
              <p:txBody>
                <a:bodyPr wrap="square" rtlCol="0">
                  <a:spAutoFit/>
                </a:bodyPr>
                <a:lstStyle/>
                <a:p>
                  <a:pPr algn="ctr"/>
                  <a:r>
                    <a:rPr lang="el-GR" dirty="0"/>
                    <a:t>[45</a:t>
                  </a:r>
                  <a:r>
                    <a:rPr lang="en-US" dirty="0"/>
                    <a:t>,0,-45,0,90</a:t>
                  </a:r>
                  <a:r>
                    <a:rPr lang="el-GR" dirty="0"/>
                    <a:t>]</a:t>
                  </a:r>
                  <a:r>
                    <a:rPr lang="en-US" baseline="-25000" dirty="0"/>
                    <a:t>s</a:t>
                  </a:r>
                  <a:endParaRPr lang="en-US" dirty="0"/>
                </a:p>
              </p:txBody>
            </p:sp>
          </p:grpSp>
        </p:grpSp>
        <p:grpSp>
          <p:nvGrpSpPr>
            <p:cNvPr id="202" name="Group 201">
              <a:extLst>
                <a:ext uri="{FF2B5EF4-FFF2-40B4-BE49-F238E27FC236}">
                  <a16:creationId xmlns:a16="http://schemas.microsoft.com/office/drawing/2014/main" id="{F925A679-449D-4927-81F9-1A5712AA40BA}"/>
                </a:ext>
              </a:extLst>
            </p:cNvPr>
            <p:cNvGrpSpPr/>
            <p:nvPr/>
          </p:nvGrpSpPr>
          <p:grpSpPr>
            <a:xfrm>
              <a:off x="538641" y="995999"/>
              <a:ext cx="6003124" cy="4762266"/>
              <a:chOff x="213828" y="1060422"/>
              <a:chExt cx="6003124" cy="4762266"/>
            </a:xfrm>
          </p:grpSpPr>
          <p:sp>
            <p:nvSpPr>
              <p:cNvPr id="144" name="Rectangle: Rounded Corners 143">
                <a:extLst>
                  <a:ext uri="{FF2B5EF4-FFF2-40B4-BE49-F238E27FC236}">
                    <a16:creationId xmlns:a16="http://schemas.microsoft.com/office/drawing/2014/main" id="{A03518C6-DD6E-4CCF-887D-7F9791C1AA4E}"/>
                  </a:ext>
                </a:extLst>
              </p:cNvPr>
              <p:cNvSpPr/>
              <p:nvPr/>
            </p:nvSpPr>
            <p:spPr>
              <a:xfrm>
                <a:off x="213828" y="1060422"/>
                <a:ext cx="5776664"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Geometry</a:t>
                </a:r>
              </a:p>
            </p:txBody>
          </p:sp>
          <p:sp>
            <p:nvSpPr>
              <p:cNvPr id="145" name="Rectangle: Rounded Corners 144">
                <a:extLst>
                  <a:ext uri="{FF2B5EF4-FFF2-40B4-BE49-F238E27FC236}">
                    <a16:creationId xmlns:a16="http://schemas.microsoft.com/office/drawing/2014/main" id="{8931AA92-55DD-4C70-B306-490CD3FDD0AB}"/>
                  </a:ext>
                </a:extLst>
              </p:cNvPr>
              <p:cNvSpPr/>
              <p:nvPr/>
            </p:nvSpPr>
            <p:spPr>
              <a:xfrm>
                <a:off x="213828" y="1507667"/>
                <a:ext cx="285761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Shell</a:t>
                </a:r>
              </a:p>
            </p:txBody>
          </p:sp>
          <p:sp>
            <p:nvSpPr>
              <p:cNvPr id="146" name="Rectangle: Rounded Corners 145">
                <a:extLst>
                  <a:ext uri="{FF2B5EF4-FFF2-40B4-BE49-F238E27FC236}">
                    <a16:creationId xmlns:a16="http://schemas.microsoft.com/office/drawing/2014/main" id="{3AF35B0D-680F-4E8A-8CDD-9AF731C0A41B}"/>
                  </a:ext>
                </a:extLst>
              </p:cNvPr>
              <p:cNvSpPr/>
              <p:nvPr/>
            </p:nvSpPr>
            <p:spPr>
              <a:xfrm>
                <a:off x="3117517" y="1507667"/>
                <a:ext cx="285761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Stringers</a:t>
                </a:r>
              </a:p>
            </p:txBody>
          </p:sp>
          <p:sp>
            <p:nvSpPr>
              <p:cNvPr id="153" name="TextBox 152">
                <a:extLst>
                  <a:ext uri="{FF2B5EF4-FFF2-40B4-BE49-F238E27FC236}">
                    <a16:creationId xmlns:a16="http://schemas.microsoft.com/office/drawing/2014/main" id="{2FFB5C8A-B3F4-4857-857D-17FCA29914EA}"/>
                  </a:ext>
                </a:extLst>
              </p:cNvPr>
              <p:cNvSpPr txBox="1"/>
              <p:nvPr/>
            </p:nvSpPr>
            <p:spPr>
              <a:xfrm>
                <a:off x="3186039" y="4199976"/>
                <a:ext cx="2720575" cy="1200329"/>
              </a:xfrm>
              <a:prstGeom prst="rect">
                <a:avLst/>
              </a:prstGeom>
              <a:noFill/>
            </p:spPr>
            <p:txBody>
              <a:bodyPr wrap="square" rtlCol="0">
                <a:spAutoFit/>
              </a:bodyPr>
              <a:lstStyle/>
              <a:p>
                <a:pPr marL="285750" indent="-285750">
                  <a:buFont typeface="Arial" panose="020B0604020202020204" pitchFamily="34" charset="0"/>
                  <a:buChar char="•"/>
                </a:pPr>
                <a:r>
                  <a:rPr lang="el-GR" dirty="0"/>
                  <a:t>5 </a:t>
                </a:r>
                <a:r>
                  <a:rPr lang="en-US" dirty="0"/>
                  <a:t>stringers</a:t>
                </a:r>
                <a:endParaRPr lang="el-GR" dirty="0"/>
              </a:p>
              <a:p>
                <a:pPr marL="285750" indent="-285750">
                  <a:buFont typeface="Arial" panose="020B0604020202020204" pitchFamily="34" charset="0"/>
                  <a:buChar char="•"/>
                </a:pPr>
                <a:r>
                  <a:rPr lang="en-US" dirty="0"/>
                  <a:t>Distance of</a:t>
                </a:r>
                <a:r>
                  <a:rPr lang="el-GR" dirty="0"/>
                  <a:t> </a:t>
                </a:r>
                <a:r>
                  <a:rPr lang="en-US" i="1" dirty="0"/>
                  <a:t>150mm</a:t>
                </a:r>
                <a:r>
                  <a:rPr lang="en-US" dirty="0"/>
                  <a:t> between them</a:t>
                </a:r>
              </a:p>
              <a:p>
                <a:pPr marL="285750" indent="-285750">
                  <a:buFont typeface="Arial" panose="020B0604020202020204" pitchFamily="34" charset="0"/>
                  <a:buChar char="•"/>
                </a:pPr>
                <a:r>
                  <a:rPr lang="en-US" dirty="0"/>
                  <a:t>Length of </a:t>
                </a:r>
                <a:r>
                  <a:rPr lang="en-US" i="1" dirty="0"/>
                  <a:t>600mm</a:t>
                </a:r>
              </a:p>
            </p:txBody>
          </p:sp>
          <p:pic>
            <p:nvPicPr>
              <p:cNvPr id="186" name="Picture 185" descr="A picture containing diagram&#10;&#10;Description automatically generated">
                <a:extLst>
                  <a:ext uri="{FF2B5EF4-FFF2-40B4-BE49-F238E27FC236}">
                    <a16:creationId xmlns:a16="http://schemas.microsoft.com/office/drawing/2014/main" id="{A626091B-5483-496E-98EB-45DB8742151E}"/>
                  </a:ext>
                </a:extLst>
              </p:cNvPr>
              <p:cNvPicPr>
                <a:picLocks noChangeAspect="1"/>
              </p:cNvPicPr>
              <p:nvPr/>
            </p:nvPicPr>
            <p:blipFill rotWithShape="1">
              <a:blip r:embed="rId4">
                <a:extLst>
                  <a:ext uri="{28A0092B-C50C-407E-A947-70E740481C1C}">
                    <a14:useLocalDpi xmlns:a14="http://schemas.microsoft.com/office/drawing/2010/main" val="0"/>
                  </a:ext>
                </a:extLst>
              </a:blip>
              <a:srcRect l="6821" t="7825" r="27425" b="11163"/>
              <a:stretch/>
            </p:blipFill>
            <p:spPr>
              <a:xfrm>
                <a:off x="836171" y="2065624"/>
                <a:ext cx="1612932" cy="1860781"/>
              </a:xfrm>
              <a:prstGeom prst="rect">
                <a:avLst/>
              </a:prstGeom>
            </p:spPr>
          </p:pic>
          <p:pic>
            <p:nvPicPr>
              <p:cNvPr id="191" name="Picture 190" descr="A picture containing clock&#10;&#10;Description automatically generated">
                <a:extLst>
                  <a:ext uri="{FF2B5EF4-FFF2-40B4-BE49-F238E27FC236}">
                    <a16:creationId xmlns:a16="http://schemas.microsoft.com/office/drawing/2014/main" id="{E7BDDDA2-5288-44FB-B1FB-701A7C1A8E25}"/>
                  </a:ext>
                </a:extLst>
              </p:cNvPr>
              <p:cNvPicPr>
                <a:picLocks noChangeAspect="1"/>
              </p:cNvPicPr>
              <p:nvPr/>
            </p:nvPicPr>
            <p:blipFill rotWithShape="1">
              <a:blip r:embed="rId5">
                <a:extLst>
                  <a:ext uri="{28A0092B-C50C-407E-A947-70E740481C1C}">
                    <a14:useLocalDpi xmlns:a14="http://schemas.microsoft.com/office/drawing/2010/main" val="0"/>
                  </a:ext>
                </a:extLst>
              </a:blip>
              <a:srcRect l="4437" t="6585" r="5471" b="13139"/>
              <a:stretch/>
            </p:blipFill>
            <p:spPr>
              <a:xfrm>
                <a:off x="854588" y="4062779"/>
                <a:ext cx="1617001" cy="1759909"/>
              </a:xfrm>
              <a:prstGeom prst="rect">
                <a:avLst/>
              </a:prstGeom>
            </p:spPr>
          </p:pic>
          <p:sp>
            <p:nvSpPr>
              <p:cNvPr id="192" name="TextBox 191">
                <a:extLst>
                  <a:ext uri="{FF2B5EF4-FFF2-40B4-BE49-F238E27FC236}">
                    <a16:creationId xmlns:a16="http://schemas.microsoft.com/office/drawing/2014/main" id="{478A6806-3330-49EB-A97C-04A455C9A753}"/>
                  </a:ext>
                </a:extLst>
              </p:cNvPr>
              <p:cNvSpPr txBox="1"/>
              <p:nvPr/>
            </p:nvSpPr>
            <p:spPr>
              <a:xfrm>
                <a:off x="2420236" y="2235574"/>
                <a:ext cx="974996" cy="369332"/>
              </a:xfrm>
              <a:prstGeom prst="rect">
                <a:avLst/>
              </a:prstGeom>
              <a:noFill/>
            </p:spPr>
            <p:txBody>
              <a:bodyPr wrap="square" rtlCol="0">
                <a:spAutoFit/>
              </a:bodyPr>
              <a:lstStyle/>
              <a:p>
                <a:r>
                  <a:rPr lang="el-GR" i="1" dirty="0"/>
                  <a:t>800</a:t>
                </a:r>
                <a:r>
                  <a:rPr lang="en-US" i="1" dirty="0"/>
                  <a:t>mm</a:t>
                </a:r>
              </a:p>
            </p:txBody>
          </p:sp>
          <p:sp>
            <p:nvSpPr>
              <p:cNvPr id="193" name="TextBox 192">
                <a:extLst>
                  <a:ext uri="{FF2B5EF4-FFF2-40B4-BE49-F238E27FC236}">
                    <a16:creationId xmlns:a16="http://schemas.microsoft.com/office/drawing/2014/main" id="{7EA13646-77C7-4FCE-BB8C-891C05C19E15}"/>
                  </a:ext>
                </a:extLst>
              </p:cNvPr>
              <p:cNvSpPr txBox="1"/>
              <p:nvPr/>
            </p:nvSpPr>
            <p:spPr>
              <a:xfrm>
                <a:off x="679364" y="3825200"/>
                <a:ext cx="974996" cy="369332"/>
              </a:xfrm>
              <a:prstGeom prst="rect">
                <a:avLst/>
              </a:prstGeom>
              <a:noFill/>
            </p:spPr>
            <p:txBody>
              <a:bodyPr wrap="square" rtlCol="0">
                <a:spAutoFit/>
              </a:bodyPr>
              <a:lstStyle/>
              <a:p>
                <a:r>
                  <a:rPr lang="en-US" i="1" dirty="0"/>
                  <a:t>750mm</a:t>
                </a:r>
              </a:p>
            </p:txBody>
          </p:sp>
          <p:sp>
            <p:nvSpPr>
              <p:cNvPr id="194" name="TextBox 193">
                <a:extLst>
                  <a:ext uri="{FF2B5EF4-FFF2-40B4-BE49-F238E27FC236}">
                    <a16:creationId xmlns:a16="http://schemas.microsoft.com/office/drawing/2014/main" id="{FB149BB0-B285-487F-90AA-6ACB4FD5C7E3}"/>
                  </a:ext>
                </a:extLst>
              </p:cNvPr>
              <p:cNvSpPr txBox="1"/>
              <p:nvPr/>
            </p:nvSpPr>
            <p:spPr>
              <a:xfrm>
                <a:off x="1797774" y="5173812"/>
                <a:ext cx="974996" cy="369332"/>
              </a:xfrm>
              <a:prstGeom prst="rect">
                <a:avLst/>
              </a:prstGeom>
              <a:noFill/>
            </p:spPr>
            <p:txBody>
              <a:bodyPr wrap="square" rtlCol="0">
                <a:spAutoFit/>
              </a:bodyPr>
              <a:lstStyle/>
              <a:p>
                <a:r>
                  <a:rPr lang="en-US" i="1" dirty="0"/>
                  <a:t>200</a:t>
                </a:r>
                <a:r>
                  <a:rPr lang="el-GR" i="1" dirty="0"/>
                  <a:t>0</a:t>
                </a:r>
                <a:r>
                  <a:rPr lang="en-US" i="1" dirty="0"/>
                  <a:t>mm</a:t>
                </a:r>
              </a:p>
            </p:txBody>
          </p:sp>
          <p:sp>
            <p:nvSpPr>
              <p:cNvPr id="195" name="TextBox 194">
                <a:extLst>
                  <a:ext uri="{FF2B5EF4-FFF2-40B4-BE49-F238E27FC236}">
                    <a16:creationId xmlns:a16="http://schemas.microsoft.com/office/drawing/2014/main" id="{CBBA525A-8EDC-41D7-88CA-7B38E039118D}"/>
                  </a:ext>
                </a:extLst>
              </p:cNvPr>
              <p:cNvSpPr txBox="1"/>
              <p:nvPr/>
            </p:nvSpPr>
            <p:spPr>
              <a:xfrm>
                <a:off x="462482" y="4463337"/>
                <a:ext cx="974996" cy="369332"/>
              </a:xfrm>
              <a:prstGeom prst="rect">
                <a:avLst/>
              </a:prstGeom>
              <a:noFill/>
            </p:spPr>
            <p:txBody>
              <a:bodyPr wrap="square" rtlCol="0">
                <a:spAutoFit/>
              </a:bodyPr>
              <a:lstStyle/>
              <a:p>
                <a:r>
                  <a:rPr lang="en-US" i="1" dirty="0"/>
                  <a:t>1.6mm</a:t>
                </a:r>
              </a:p>
            </p:txBody>
          </p:sp>
          <p:grpSp>
            <p:nvGrpSpPr>
              <p:cNvPr id="201" name="Group 200">
                <a:extLst>
                  <a:ext uri="{FF2B5EF4-FFF2-40B4-BE49-F238E27FC236}">
                    <a16:creationId xmlns:a16="http://schemas.microsoft.com/office/drawing/2014/main" id="{49DE4443-FBEC-444D-B388-92F4D5C047D4}"/>
                  </a:ext>
                </a:extLst>
              </p:cNvPr>
              <p:cNvGrpSpPr/>
              <p:nvPr/>
            </p:nvGrpSpPr>
            <p:grpSpPr>
              <a:xfrm>
                <a:off x="2927048" y="2201265"/>
                <a:ext cx="3289904" cy="1572749"/>
                <a:chOff x="2942702" y="2094137"/>
                <a:chExt cx="3289904" cy="1572749"/>
              </a:xfrm>
            </p:grpSpPr>
            <p:pic>
              <p:nvPicPr>
                <p:cNvPr id="181" name="Picture 180" descr="Icon&#10;&#10;Description automatically generated">
                  <a:extLst>
                    <a:ext uri="{FF2B5EF4-FFF2-40B4-BE49-F238E27FC236}">
                      <a16:creationId xmlns:a16="http://schemas.microsoft.com/office/drawing/2014/main" id="{3623C731-E962-4AE1-9CC2-5C8213AC6012}"/>
                    </a:ext>
                  </a:extLst>
                </p:cNvPr>
                <p:cNvPicPr>
                  <a:picLocks noChangeAspect="1"/>
                </p:cNvPicPr>
                <p:nvPr/>
              </p:nvPicPr>
              <p:blipFill rotWithShape="1">
                <a:blip r:embed="rId6">
                  <a:extLst>
                    <a:ext uri="{28A0092B-C50C-407E-A947-70E740481C1C}">
                      <a14:useLocalDpi xmlns:a14="http://schemas.microsoft.com/office/drawing/2010/main" val="0"/>
                    </a:ext>
                  </a:extLst>
                </a:blip>
                <a:srcRect t="23065" r="28837" b="11916"/>
                <a:stretch/>
              </p:blipFill>
              <p:spPr>
                <a:xfrm>
                  <a:off x="3608736" y="2428896"/>
                  <a:ext cx="1926528" cy="1095395"/>
                </a:xfrm>
                <a:prstGeom prst="rect">
                  <a:avLst/>
                </a:prstGeom>
              </p:spPr>
            </p:pic>
            <p:sp>
              <p:nvSpPr>
                <p:cNvPr id="196" name="TextBox 195">
                  <a:extLst>
                    <a:ext uri="{FF2B5EF4-FFF2-40B4-BE49-F238E27FC236}">
                      <a16:creationId xmlns:a16="http://schemas.microsoft.com/office/drawing/2014/main" id="{76606E98-D96B-4E99-8B1F-F62F82BCD637}"/>
                    </a:ext>
                  </a:extLst>
                </p:cNvPr>
                <p:cNvSpPr txBox="1"/>
                <p:nvPr/>
              </p:nvSpPr>
              <p:spPr>
                <a:xfrm>
                  <a:off x="4031964" y="2094137"/>
                  <a:ext cx="974996" cy="369332"/>
                </a:xfrm>
                <a:prstGeom prst="rect">
                  <a:avLst/>
                </a:prstGeom>
                <a:noFill/>
              </p:spPr>
              <p:txBody>
                <a:bodyPr wrap="square" rtlCol="0">
                  <a:spAutoFit/>
                </a:bodyPr>
                <a:lstStyle/>
                <a:p>
                  <a:r>
                    <a:rPr lang="en-US" i="1" dirty="0"/>
                    <a:t>25mm</a:t>
                  </a:r>
                </a:p>
              </p:txBody>
            </p:sp>
            <p:sp>
              <p:nvSpPr>
                <p:cNvPr id="197" name="TextBox 196">
                  <a:extLst>
                    <a:ext uri="{FF2B5EF4-FFF2-40B4-BE49-F238E27FC236}">
                      <a16:creationId xmlns:a16="http://schemas.microsoft.com/office/drawing/2014/main" id="{BC050752-1713-41F8-95F2-AA3C7F215134}"/>
                    </a:ext>
                  </a:extLst>
                </p:cNvPr>
                <p:cNvSpPr txBox="1"/>
                <p:nvPr/>
              </p:nvSpPr>
              <p:spPr>
                <a:xfrm>
                  <a:off x="2942702" y="3018273"/>
                  <a:ext cx="974996" cy="369332"/>
                </a:xfrm>
                <a:prstGeom prst="rect">
                  <a:avLst/>
                </a:prstGeom>
                <a:noFill/>
              </p:spPr>
              <p:txBody>
                <a:bodyPr wrap="square" rtlCol="0">
                  <a:spAutoFit/>
                </a:bodyPr>
                <a:lstStyle/>
                <a:p>
                  <a:r>
                    <a:rPr lang="en-US" i="1" dirty="0"/>
                    <a:t>1.2mm</a:t>
                  </a:r>
                </a:p>
              </p:txBody>
            </p:sp>
            <p:sp>
              <p:nvSpPr>
                <p:cNvPr id="198" name="TextBox 197">
                  <a:extLst>
                    <a:ext uri="{FF2B5EF4-FFF2-40B4-BE49-F238E27FC236}">
                      <a16:creationId xmlns:a16="http://schemas.microsoft.com/office/drawing/2014/main" id="{EE9E8453-B8B8-406A-99F9-A20B2DFA009C}"/>
                    </a:ext>
                  </a:extLst>
                </p:cNvPr>
                <p:cNvSpPr txBox="1"/>
                <p:nvPr/>
              </p:nvSpPr>
              <p:spPr>
                <a:xfrm>
                  <a:off x="4731407" y="3297554"/>
                  <a:ext cx="974996" cy="369332"/>
                </a:xfrm>
                <a:prstGeom prst="rect">
                  <a:avLst/>
                </a:prstGeom>
                <a:noFill/>
              </p:spPr>
              <p:txBody>
                <a:bodyPr wrap="square" rtlCol="0">
                  <a:spAutoFit/>
                </a:bodyPr>
                <a:lstStyle/>
                <a:p>
                  <a:r>
                    <a:rPr lang="en-US" i="1" dirty="0"/>
                    <a:t>25mm</a:t>
                  </a:r>
                </a:p>
              </p:txBody>
            </p:sp>
            <p:sp>
              <p:nvSpPr>
                <p:cNvPr id="199" name="TextBox 198">
                  <a:extLst>
                    <a:ext uri="{FF2B5EF4-FFF2-40B4-BE49-F238E27FC236}">
                      <a16:creationId xmlns:a16="http://schemas.microsoft.com/office/drawing/2014/main" id="{E7C3A775-A27E-4CED-8524-A2B182B1E40C}"/>
                    </a:ext>
                  </a:extLst>
                </p:cNvPr>
                <p:cNvSpPr txBox="1"/>
                <p:nvPr/>
              </p:nvSpPr>
              <p:spPr>
                <a:xfrm>
                  <a:off x="5257610" y="2317049"/>
                  <a:ext cx="974996" cy="369332"/>
                </a:xfrm>
                <a:prstGeom prst="rect">
                  <a:avLst/>
                </a:prstGeom>
                <a:noFill/>
              </p:spPr>
              <p:txBody>
                <a:bodyPr wrap="square" rtlCol="0">
                  <a:spAutoFit/>
                </a:bodyPr>
                <a:lstStyle/>
                <a:p>
                  <a:r>
                    <a:rPr lang="en-US" i="1" dirty="0"/>
                    <a:t>25mm</a:t>
                  </a:r>
                </a:p>
              </p:txBody>
            </p:sp>
            <p:sp>
              <p:nvSpPr>
                <p:cNvPr id="200" name="TextBox 199">
                  <a:extLst>
                    <a:ext uri="{FF2B5EF4-FFF2-40B4-BE49-F238E27FC236}">
                      <a16:creationId xmlns:a16="http://schemas.microsoft.com/office/drawing/2014/main" id="{993483F6-E019-4CBF-AC9F-166F0C31E7A4}"/>
                    </a:ext>
                  </a:extLst>
                </p:cNvPr>
                <p:cNvSpPr txBox="1"/>
                <p:nvPr/>
              </p:nvSpPr>
              <p:spPr>
                <a:xfrm>
                  <a:off x="4102236" y="2730669"/>
                  <a:ext cx="974996" cy="369332"/>
                </a:xfrm>
                <a:prstGeom prst="rect">
                  <a:avLst/>
                </a:prstGeom>
                <a:noFill/>
              </p:spPr>
              <p:txBody>
                <a:bodyPr wrap="square" rtlCol="0">
                  <a:spAutoFit/>
                </a:bodyPr>
                <a:lstStyle/>
                <a:p>
                  <a:r>
                    <a:rPr lang="en-US" i="1" dirty="0"/>
                    <a:t>60</a:t>
                  </a:r>
                  <a:r>
                    <a:rPr lang="en-US" i="1" dirty="0">
                      <a:latin typeface="Times New Roman" panose="02020603050405020304" pitchFamily="18" charset="0"/>
                      <a:cs typeface="Times New Roman" panose="02020603050405020304" pitchFamily="18" charset="0"/>
                    </a:rPr>
                    <a:t>°</a:t>
                  </a:r>
                  <a:endParaRPr lang="en-US" i="1" dirty="0"/>
                </a:p>
              </p:txBody>
            </p:sp>
          </p:grpSp>
        </p:grpSp>
      </p:grpSp>
      <p:grpSp>
        <p:nvGrpSpPr>
          <p:cNvPr id="39" name="Group 38">
            <a:extLst>
              <a:ext uri="{FF2B5EF4-FFF2-40B4-BE49-F238E27FC236}">
                <a16:creationId xmlns:a16="http://schemas.microsoft.com/office/drawing/2014/main" id="{A94FEEF3-F4B3-48E1-A4C7-9B28D78D4B17}"/>
              </a:ext>
            </a:extLst>
          </p:cNvPr>
          <p:cNvGrpSpPr/>
          <p:nvPr/>
        </p:nvGrpSpPr>
        <p:grpSpPr>
          <a:xfrm>
            <a:off x="-1" y="6126480"/>
            <a:ext cx="12192000" cy="731520"/>
            <a:chOff x="-1" y="6126480"/>
            <a:chExt cx="12192000" cy="731520"/>
          </a:xfrm>
        </p:grpSpPr>
        <p:sp>
          <p:nvSpPr>
            <p:cNvPr id="40" name="Freeform: Shape 39">
              <a:extLst>
                <a:ext uri="{FF2B5EF4-FFF2-40B4-BE49-F238E27FC236}">
                  <a16:creationId xmlns:a16="http://schemas.microsoft.com/office/drawing/2014/main" id="{1DF2EE50-E8DA-4B97-9EEE-759DE3E5665C}"/>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7CD6FEB-4B8C-47A9-8124-B34AEFF99AF0}"/>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16</a:t>
              </a:r>
            </a:p>
          </p:txBody>
        </p:sp>
      </p:grpSp>
    </p:spTree>
    <p:extLst>
      <p:ext uri="{BB962C8B-B14F-4D97-AF65-F5344CB8AC3E}">
        <p14:creationId xmlns:p14="http://schemas.microsoft.com/office/powerpoint/2010/main" val="4126207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3" y="209828"/>
            <a:ext cx="7754126" cy="461665"/>
          </a:xfrm>
          <a:prstGeom prst="rect">
            <a:avLst/>
          </a:prstGeom>
          <a:noFill/>
        </p:spPr>
        <p:txBody>
          <a:bodyPr wrap="square" rtlCol="0">
            <a:spAutoFit/>
          </a:bodyPr>
          <a:lstStyle/>
          <a:p>
            <a:r>
              <a:rPr lang="en-US" sz="2400" b="1" dirty="0"/>
              <a:t>Numerical models of stiffened fuselage panels (2/3)</a:t>
            </a:r>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7" name="Table 9">
            <a:extLst>
              <a:ext uri="{FF2B5EF4-FFF2-40B4-BE49-F238E27FC236}">
                <a16:creationId xmlns:a16="http://schemas.microsoft.com/office/drawing/2014/main" id="{25FA81C4-7F57-493C-A150-8E24DDEAAC27}"/>
              </a:ext>
            </a:extLst>
          </p:cNvPr>
          <p:cNvGraphicFramePr>
            <a:graphicFrameLocks noGrp="1"/>
          </p:cNvGraphicFramePr>
          <p:nvPr>
            <p:extLst>
              <p:ext uri="{D42A27DB-BD31-4B8C-83A1-F6EECF244321}">
                <p14:modId xmlns:p14="http://schemas.microsoft.com/office/powerpoint/2010/main" val="435989273"/>
              </p:ext>
            </p:extLst>
          </p:nvPr>
        </p:nvGraphicFramePr>
        <p:xfrm>
          <a:off x="366348" y="2132953"/>
          <a:ext cx="2243429" cy="2804160"/>
        </p:xfrm>
        <a:graphic>
          <a:graphicData uri="http://schemas.openxmlformats.org/drawingml/2006/table">
            <a:tbl>
              <a:tblPr firstRow="1" bandRow="1">
                <a:tableStyleId>{F2DE63D5-997A-4646-A377-4702673A728D}</a:tableStyleId>
              </a:tblPr>
              <a:tblGrid>
                <a:gridCol w="1018259">
                  <a:extLst>
                    <a:ext uri="{9D8B030D-6E8A-4147-A177-3AD203B41FA5}">
                      <a16:colId xmlns:a16="http://schemas.microsoft.com/office/drawing/2014/main" val="519330531"/>
                    </a:ext>
                  </a:extLst>
                </a:gridCol>
                <a:gridCol w="661905">
                  <a:extLst>
                    <a:ext uri="{9D8B030D-6E8A-4147-A177-3AD203B41FA5}">
                      <a16:colId xmlns:a16="http://schemas.microsoft.com/office/drawing/2014/main" val="151512014"/>
                    </a:ext>
                  </a:extLst>
                </a:gridCol>
                <a:gridCol w="563265">
                  <a:extLst>
                    <a:ext uri="{9D8B030D-6E8A-4147-A177-3AD203B41FA5}">
                      <a16:colId xmlns:a16="http://schemas.microsoft.com/office/drawing/2014/main" val="1608474687"/>
                    </a:ext>
                  </a:extLst>
                </a:gridCol>
              </a:tblGrid>
              <a:tr h="370840">
                <a:tc>
                  <a:txBody>
                    <a:bodyPr/>
                    <a:lstStyle/>
                    <a:p>
                      <a:pPr algn="ctr"/>
                      <a:r>
                        <a:rPr lang="en-US" sz="1600" dirty="0">
                          <a:solidFill>
                            <a:schemeClr val="tx1"/>
                          </a:solidFill>
                        </a:rPr>
                        <a:t>Element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N</a:t>
                      </a:r>
                      <a:r>
                        <a:rPr lang="en-US" sz="1600" baseline="-25000" dirty="0">
                          <a:solidFill>
                            <a:schemeClr val="tx1"/>
                          </a:solidFill>
                        </a:rPr>
                        <a:t>cr</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5537030"/>
                  </a:ext>
                </a:extLst>
              </a:tr>
              <a:tr h="370840">
                <a:tc>
                  <a:txBody>
                    <a:bodyPr/>
                    <a:lstStyle/>
                    <a:p>
                      <a:pPr algn="ctr"/>
                      <a:r>
                        <a:rPr lang="en-US" sz="1600" dirty="0">
                          <a:solidFill>
                            <a:schemeClr val="tx1"/>
                          </a:solidFill>
                        </a:rPr>
                        <a:t>mm</a:t>
                      </a:r>
                      <a:r>
                        <a:rPr lang="en-US" sz="1600" baseline="30000" dirty="0">
                          <a:solidFill>
                            <a:schemeClr val="tx1"/>
                          </a:solidFill>
                        </a:rPr>
                        <a:t>2</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kN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29247556"/>
                  </a:ext>
                </a:extLst>
              </a:tr>
              <a:tr h="370840">
                <a:tc>
                  <a:txBody>
                    <a:bodyPr/>
                    <a:lstStyle/>
                    <a:p>
                      <a:pPr algn="ctr"/>
                      <a:r>
                        <a:rPr lang="el-GR" sz="1600" dirty="0"/>
                        <a:t>50</a:t>
                      </a:r>
                      <a:r>
                        <a:rPr lang="en-US" sz="1600" dirty="0"/>
                        <a:t>x50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338.6</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424688"/>
                  </a:ext>
                </a:extLst>
              </a:tr>
              <a:tr h="370840">
                <a:tc>
                  <a:txBody>
                    <a:bodyPr/>
                    <a:lstStyle/>
                    <a:p>
                      <a:pPr algn="ctr"/>
                      <a:r>
                        <a:rPr lang="el-GR" sz="1600" dirty="0"/>
                        <a:t>25</a:t>
                      </a:r>
                      <a:r>
                        <a:rPr lang="en-US" sz="1600" dirty="0"/>
                        <a:t>x25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238.7</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41.8</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440426"/>
                  </a:ext>
                </a:extLst>
              </a:tr>
              <a:tr h="370840">
                <a:tc>
                  <a:txBody>
                    <a:bodyPr/>
                    <a:lstStyle/>
                    <a:p>
                      <a:pPr algn="ctr"/>
                      <a:r>
                        <a:rPr lang="el-GR" sz="1600" dirty="0"/>
                        <a:t>12.5</a:t>
                      </a:r>
                      <a:r>
                        <a:rPr lang="en-US" sz="1600" dirty="0"/>
                        <a:t>x12.5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220.7</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8.</a:t>
                      </a:r>
                      <a:r>
                        <a:rPr lang="en-US" sz="1600" dirty="0"/>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2191992"/>
                  </a:ext>
                </a:extLst>
              </a:tr>
              <a:tr h="370840">
                <a:tc>
                  <a:txBody>
                    <a:bodyPr/>
                    <a:lstStyle/>
                    <a:p>
                      <a:pPr algn="ctr"/>
                      <a:r>
                        <a:rPr lang="el-GR" sz="1600" dirty="0"/>
                        <a:t>10</a:t>
                      </a:r>
                      <a:r>
                        <a:rPr lang="en-US" sz="1600" dirty="0"/>
                        <a:t>x10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l-GR" sz="1600" dirty="0"/>
                        <a:t>218.7</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l-GR" sz="1600" dirty="0"/>
                        <a:t>0.9</a:t>
                      </a: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802932387"/>
                  </a:ext>
                </a:extLst>
              </a:tr>
              <a:tr h="370840">
                <a:tc>
                  <a:txBody>
                    <a:bodyPr/>
                    <a:lstStyle/>
                    <a:p>
                      <a:pPr algn="ctr"/>
                      <a:r>
                        <a:rPr lang="el-GR" sz="1600" dirty="0"/>
                        <a:t>5</a:t>
                      </a:r>
                      <a:r>
                        <a:rPr lang="en-US" sz="1600" dirty="0"/>
                        <a:t>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217.5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0.</a:t>
                      </a:r>
                      <a:r>
                        <a:rPr lang="en-US" sz="1600" dirty="0"/>
                        <a:t>56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27039"/>
                  </a:ext>
                </a:extLst>
              </a:tr>
            </a:tbl>
          </a:graphicData>
        </a:graphic>
      </p:graphicFrame>
      <p:graphicFrame>
        <p:nvGraphicFramePr>
          <p:cNvPr id="41" name="Table 9">
            <a:extLst>
              <a:ext uri="{FF2B5EF4-FFF2-40B4-BE49-F238E27FC236}">
                <a16:creationId xmlns:a16="http://schemas.microsoft.com/office/drawing/2014/main" id="{584E65AF-D99D-457E-9660-EF14181DE651}"/>
              </a:ext>
            </a:extLst>
          </p:cNvPr>
          <p:cNvGraphicFramePr>
            <a:graphicFrameLocks noGrp="1"/>
          </p:cNvGraphicFramePr>
          <p:nvPr>
            <p:extLst>
              <p:ext uri="{D42A27DB-BD31-4B8C-83A1-F6EECF244321}">
                <p14:modId xmlns:p14="http://schemas.microsoft.com/office/powerpoint/2010/main" val="1285242731"/>
              </p:ext>
            </p:extLst>
          </p:nvPr>
        </p:nvGraphicFramePr>
        <p:xfrm>
          <a:off x="2659171" y="2132953"/>
          <a:ext cx="2261779" cy="2804160"/>
        </p:xfrm>
        <a:graphic>
          <a:graphicData uri="http://schemas.openxmlformats.org/drawingml/2006/table">
            <a:tbl>
              <a:tblPr firstRow="1" bandRow="1">
                <a:tableStyleId>{F2DE63D5-997A-4646-A377-4702673A728D}</a:tableStyleId>
              </a:tblPr>
              <a:tblGrid>
                <a:gridCol w="1026587">
                  <a:extLst>
                    <a:ext uri="{9D8B030D-6E8A-4147-A177-3AD203B41FA5}">
                      <a16:colId xmlns:a16="http://schemas.microsoft.com/office/drawing/2014/main" val="519330531"/>
                    </a:ext>
                  </a:extLst>
                </a:gridCol>
                <a:gridCol w="667320">
                  <a:extLst>
                    <a:ext uri="{9D8B030D-6E8A-4147-A177-3AD203B41FA5}">
                      <a16:colId xmlns:a16="http://schemas.microsoft.com/office/drawing/2014/main" val="151512014"/>
                    </a:ext>
                  </a:extLst>
                </a:gridCol>
                <a:gridCol w="567872">
                  <a:extLst>
                    <a:ext uri="{9D8B030D-6E8A-4147-A177-3AD203B41FA5}">
                      <a16:colId xmlns:a16="http://schemas.microsoft.com/office/drawing/2014/main" val="1608474687"/>
                    </a:ext>
                  </a:extLst>
                </a:gridCol>
              </a:tblGrid>
              <a:tr h="370840">
                <a:tc>
                  <a:txBody>
                    <a:bodyPr/>
                    <a:lstStyle/>
                    <a:p>
                      <a:pPr algn="ctr"/>
                      <a:r>
                        <a:rPr lang="en-US" sz="1600" dirty="0">
                          <a:solidFill>
                            <a:schemeClr val="tx1"/>
                          </a:solidFill>
                        </a:rPr>
                        <a:t>Element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N</a:t>
                      </a:r>
                      <a:r>
                        <a:rPr lang="en-US" sz="1600" baseline="-25000" dirty="0">
                          <a:solidFill>
                            <a:schemeClr val="tx1"/>
                          </a:solidFill>
                        </a:rPr>
                        <a:t>cr</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5537030"/>
                  </a:ext>
                </a:extLst>
              </a:tr>
              <a:tr h="370840">
                <a:tc>
                  <a:txBody>
                    <a:bodyPr/>
                    <a:lstStyle/>
                    <a:p>
                      <a:pPr algn="ctr"/>
                      <a:r>
                        <a:rPr lang="en-US" sz="1600" dirty="0">
                          <a:solidFill>
                            <a:schemeClr val="tx1"/>
                          </a:solidFill>
                        </a:rPr>
                        <a:t>mm</a:t>
                      </a:r>
                      <a:r>
                        <a:rPr lang="en-US" sz="1600" baseline="30000" dirty="0">
                          <a:solidFill>
                            <a:schemeClr val="tx1"/>
                          </a:solidFill>
                        </a:rPr>
                        <a:t>2</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kN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29247556"/>
                  </a:ext>
                </a:extLst>
              </a:tr>
              <a:tr h="370840">
                <a:tc>
                  <a:txBody>
                    <a:bodyPr/>
                    <a:lstStyle/>
                    <a:p>
                      <a:pPr algn="ctr"/>
                      <a:r>
                        <a:rPr lang="el-GR" sz="1600" dirty="0"/>
                        <a:t>50</a:t>
                      </a:r>
                      <a:r>
                        <a:rPr lang="en-US" sz="1600" dirty="0"/>
                        <a:t>x50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408.9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424688"/>
                  </a:ext>
                </a:extLst>
              </a:tr>
              <a:tr h="370840">
                <a:tc>
                  <a:txBody>
                    <a:bodyPr/>
                    <a:lstStyle/>
                    <a:p>
                      <a:pPr algn="ctr"/>
                      <a:r>
                        <a:rPr lang="el-GR" sz="1600" dirty="0"/>
                        <a:t>25</a:t>
                      </a:r>
                      <a:r>
                        <a:rPr lang="en-US" sz="1600" dirty="0"/>
                        <a:t>x25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296.7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37.8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440426"/>
                  </a:ext>
                </a:extLst>
              </a:tr>
              <a:tr h="370840">
                <a:tc>
                  <a:txBody>
                    <a:bodyPr/>
                    <a:lstStyle/>
                    <a:p>
                      <a:pPr algn="ctr"/>
                      <a:r>
                        <a:rPr lang="el-GR" sz="1600" dirty="0"/>
                        <a:t>12.5</a:t>
                      </a:r>
                      <a:r>
                        <a:rPr lang="en-US" sz="1600" dirty="0"/>
                        <a:t>x12.5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270.8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9.55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2191992"/>
                  </a:ext>
                </a:extLst>
              </a:tr>
              <a:tr h="370840">
                <a:tc>
                  <a:txBody>
                    <a:bodyPr/>
                    <a:lstStyle/>
                    <a:p>
                      <a:pPr algn="ctr"/>
                      <a:r>
                        <a:rPr lang="el-GR" sz="1600" dirty="0"/>
                        <a:t>10</a:t>
                      </a:r>
                      <a:r>
                        <a:rPr lang="en-US" sz="1600" dirty="0"/>
                        <a:t>x10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t>268.7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sz="1600" dirty="0"/>
                        <a:t>0.78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802932387"/>
                  </a:ext>
                </a:extLst>
              </a:tr>
              <a:tr h="370840">
                <a:tc>
                  <a:txBody>
                    <a:bodyPr/>
                    <a:lstStyle/>
                    <a:p>
                      <a:pPr algn="ctr"/>
                      <a:r>
                        <a:rPr lang="el-GR" sz="1600" dirty="0"/>
                        <a:t>5</a:t>
                      </a:r>
                      <a:r>
                        <a:rPr lang="en-US" sz="1600" dirty="0"/>
                        <a:t>x5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266.1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9227039"/>
                  </a:ext>
                </a:extLst>
              </a:tr>
            </a:tbl>
          </a:graphicData>
        </a:graphic>
      </p:graphicFrame>
      <p:grpSp>
        <p:nvGrpSpPr>
          <p:cNvPr id="6" name="Group 5">
            <a:extLst>
              <a:ext uri="{FF2B5EF4-FFF2-40B4-BE49-F238E27FC236}">
                <a16:creationId xmlns:a16="http://schemas.microsoft.com/office/drawing/2014/main" id="{1B5E0A6A-A98F-49D4-905F-E860C659C8D9}"/>
              </a:ext>
            </a:extLst>
          </p:cNvPr>
          <p:cNvGrpSpPr/>
          <p:nvPr/>
        </p:nvGrpSpPr>
        <p:grpSpPr>
          <a:xfrm>
            <a:off x="348000" y="1143868"/>
            <a:ext cx="11496000" cy="4630116"/>
            <a:chOff x="348000" y="1113942"/>
            <a:chExt cx="11496000" cy="4630116"/>
          </a:xfrm>
        </p:grpSpPr>
        <p:grpSp>
          <p:nvGrpSpPr>
            <p:cNvPr id="16" name="Group 15">
              <a:extLst>
                <a:ext uri="{FF2B5EF4-FFF2-40B4-BE49-F238E27FC236}">
                  <a16:creationId xmlns:a16="http://schemas.microsoft.com/office/drawing/2014/main" id="{C000FFB5-DE23-4BD9-894C-3F880E19C92E}"/>
                </a:ext>
              </a:extLst>
            </p:cNvPr>
            <p:cNvGrpSpPr/>
            <p:nvPr/>
          </p:nvGrpSpPr>
          <p:grpSpPr>
            <a:xfrm>
              <a:off x="5268949" y="1113942"/>
              <a:ext cx="6575051" cy="4630116"/>
              <a:chOff x="4273808" y="1113942"/>
              <a:chExt cx="6575051" cy="4630116"/>
            </a:xfrm>
          </p:grpSpPr>
          <p:grpSp>
            <p:nvGrpSpPr>
              <p:cNvPr id="15" name="Group 14">
                <a:extLst>
                  <a:ext uri="{FF2B5EF4-FFF2-40B4-BE49-F238E27FC236}">
                    <a16:creationId xmlns:a16="http://schemas.microsoft.com/office/drawing/2014/main" id="{FA1C8177-5F88-4265-8478-176FEFFC15DA}"/>
                  </a:ext>
                </a:extLst>
              </p:cNvPr>
              <p:cNvGrpSpPr/>
              <p:nvPr/>
            </p:nvGrpSpPr>
            <p:grpSpPr>
              <a:xfrm>
                <a:off x="4567320" y="1646951"/>
                <a:ext cx="5988026" cy="4097107"/>
                <a:chOff x="5475830" y="1646951"/>
                <a:chExt cx="5988026" cy="4097107"/>
              </a:xfrm>
            </p:grpSpPr>
            <p:pic>
              <p:nvPicPr>
                <p:cNvPr id="5" name="Picture 4" descr="Shape&#10;&#10;Description automatically generated">
                  <a:extLst>
                    <a:ext uri="{FF2B5EF4-FFF2-40B4-BE49-F238E27FC236}">
                      <a16:creationId xmlns:a16="http://schemas.microsoft.com/office/drawing/2014/main" id="{A3067366-89E0-424B-8F9C-BA08760C3E79}"/>
                    </a:ext>
                  </a:extLst>
                </p:cNvPr>
                <p:cNvPicPr>
                  <a:picLocks noChangeAspect="1"/>
                </p:cNvPicPr>
                <p:nvPr/>
              </p:nvPicPr>
              <p:blipFill rotWithShape="1">
                <a:blip r:embed="rId4">
                  <a:extLst>
                    <a:ext uri="{28A0092B-C50C-407E-A947-70E740481C1C}">
                      <a14:useLocalDpi xmlns:a14="http://schemas.microsoft.com/office/drawing/2010/main" val="0"/>
                    </a:ext>
                  </a:extLst>
                </a:blip>
                <a:srcRect r="48992"/>
                <a:stretch/>
              </p:blipFill>
              <p:spPr>
                <a:xfrm>
                  <a:off x="5475830" y="1646951"/>
                  <a:ext cx="2625791" cy="4097107"/>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9CEC2E7-0906-4C1F-8A0A-8163D069FC15}"/>
                    </a:ext>
                  </a:extLst>
                </p:cNvPr>
                <p:cNvPicPr>
                  <a:picLocks/>
                </p:cNvPicPr>
                <p:nvPr/>
              </p:nvPicPr>
              <p:blipFill rotWithShape="1">
                <a:blip r:embed="rId5">
                  <a:extLst>
                    <a:ext uri="{28A0092B-C50C-407E-A947-70E740481C1C}">
                      <a14:useLocalDpi xmlns:a14="http://schemas.microsoft.com/office/drawing/2010/main" val="0"/>
                    </a:ext>
                  </a:extLst>
                </a:blip>
                <a:srcRect l="16204" t="5528" r="19084" b="4937"/>
                <a:stretch/>
              </p:blipFill>
              <p:spPr>
                <a:xfrm>
                  <a:off x="8627712" y="1652508"/>
                  <a:ext cx="2836144" cy="4085992"/>
                </a:xfrm>
                <a:prstGeom prst="rect">
                  <a:avLst/>
                </a:prstGeom>
              </p:spPr>
            </p:pic>
          </p:grpSp>
          <p:sp>
            <p:nvSpPr>
              <p:cNvPr id="43" name="Rectangle: Rounded Corners 42">
                <a:extLst>
                  <a:ext uri="{FF2B5EF4-FFF2-40B4-BE49-F238E27FC236}">
                    <a16:creationId xmlns:a16="http://schemas.microsoft.com/office/drawing/2014/main" id="{30F0B396-098A-4253-87FE-BB7F43DCDFFC}"/>
                  </a:ext>
                </a:extLst>
              </p:cNvPr>
              <p:cNvSpPr/>
              <p:nvPr/>
            </p:nvSpPr>
            <p:spPr>
              <a:xfrm>
                <a:off x="4273808" y="1113942"/>
                <a:ext cx="6575051"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Numerical model and boundary conditions</a:t>
                </a:r>
              </a:p>
            </p:txBody>
          </p:sp>
        </p:grpSp>
        <p:grpSp>
          <p:nvGrpSpPr>
            <p:cNvPr id="4" name="Group 3">
              <a:extLst>
                <a:ext uri="{FF2B5EF4-FFF2-40B4-BE49-F238E27FC236}">
                  <a16:creationId xmlns:a16="http://schemas.microsoft.com/office/drawing/2014/main" id="{8591BFE1-D969-45AB-9BB3-22AFF4353712}"/>
                </a:ext>
              </a:extLst>
            </p:cNvPr>
            <p:cNvGrpSpPr/>
            <p:nvPr/>
          </p:nvGrpSpPr>
          <p:grpSpPr>
            <a:xfrm>
              <a:off x="348000" y="1113942"/>
              <a:ext cx="4572949" cy="4448713"/>
              <a:chOff x="348000" y="1113942"/>
              <a:chExt cx="4572949" cy="4448713"/>
            </a:xfrm>
          </p:grpSpPr>
          <p:grpSp>
            <p:nvGrpSpPr>
              <p:cNvPr id="3" name="Group 2">
                <a:extLst>
                  <a:ext uri="{FF2B5EF4-FFF2-40B4-BE49-F238E27FC236}">
                    <a16:creationId xmlns:a16="http://schemas.microsoft.com/office/drawing/2014/main" id="{3DDC0260-D2C0-4C50-A742-AA87FB48DC2F}"/>
                  </a:ext>
                </a:extLst>
              </p:cNvPr>
              <p:cNvGrpSpPr/>
              <p:nvPr/>
            </p:nvGrpSpPr>
            <p:grpSpPr>
              <a:xfrm>
                <a:off x="348000" y="1113942"/>
                <a:ext cx="4572949" cy="857552"/>
                <a:chOff x="348000" y="1113942"/>
                <a:chExt cx="4572949" cy="857552"/>
              </a:xfrm>
            </p:grpSpPr>
            <p:sp>
              <p:nvSpPr>
                <p:cNvPr id="38" name="Rectangle: Rounded Corners 37">
                  <a:extLst>
                    <a:ext uri="{FF2B5EF4-FFF2-40B4-BE49-F238E27FC236}">
                      <a16:creationId xmlns:a16="http://schemas.microsoft.com/office/drawing/2014/main" id="{595813F1-37E1-4541-A9FA-0AD27EA56242}"/>
                    </a:ext>
                  </a:extLst>
                </p:cNvPr>
                <p:cNvSpPr/>
                <p:nvPr/>
              </p:nvSpPr>
              <p:spPr>
                <a:xfrm>
                  <a:off x="348000" y="1113942"/>
                  <a:ext cx="457294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Mesh convergence check</a:t>
                  </a:r>
                </a:p>
              </p:txBody>
            </p:sp>
            <p:sp>
              <p:nvSpPr>
                <p:cNvPr id="39" name="Rectangle: Rounded Corners 38">
                  <a:extLst>
                    <a:ext uri="{FF2B5EF4-FFF2-40B4-BE49-F238E27FC236}">
                      <a16:creationId xmlns:a16="http://schemas.microsoft.com/office/drawing/2014/main" id="{53B01655-C4A0-4ED8-B70F-C5101DD322FE}"/>
                    </a:ext>
                  </a:extLst>
                </p:cNvPr>
                <p:cNvSpPr/>
                <p:nvPr/>
              </p:nvSpPr>
              <p:spPr>
                <a:xfrm>
                  <a:off x="348000" y="1561187"/>
                  <a:ext cx="226177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Aluminum</a:t>
                  </a:r>
                </a:p>
              </p:txBody>
            </p:sp>
            <p:sp>
              <p:nvSpPr>
                <p:cNvPr id="40" name="Rectangle: Rounded Corners 39">
                  <a:extLst>
                    <a:ext uri="{FF2B5EF4-FFF2-40B4-BE49-F238E27FC236}">
                      <a16:creationId xmlns:a16="http://schemas.microsoft.com/office/drawing/2014/main" id="{7C4FDDB4-7D7A-4532-A560-557329793912}"/>
                    </a:ext>
                  </a:extLst>
                </p:cNvPr>
                <p:cNvSpPr/>
                <p:nvPr/>
              </p:nvSpPr>
              <p:spPr>
                <a:xfrm>
                  <a:off x="2659173" y="1561187"/>
                  <a:ext cx="2261776"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CFRP</a:t>
                  </a:r>
                </a:p>
              </p:txBody>
            </p:sp>
          </p:grpSp>
          <p:sp>
            <p:nvSpPr>
              <p:cNvPr id="10" name="TextBox 9">
                <a:extLst>
                  <a:ext uri="{FF2B5EF4-FFF2-40B4-BE49-F238E27FC236}">
                    <a16:creationId xmlns:a16="http://schemas.microsoft.com/office/drawing/2014/main" id="{7D7262AC-0313-4CFE-833F-47A8636CE1A2}"/>
                  </a:ext>
                </a:extLst>
              </p:cNvPr>
              <p:cNvSpPr txBox="1"/>
              <p:nvPr/>
            </p:nvSpPr>
            <p:spPr>
              <a:xfrm>
                <a:off x="366349" y="5193323"/>
                <a:ext cx="4536252" cy="369332"/>
              </a:xfrm>
              <a:prstGeom prst="rect">
                <a:avLst/>
              </a:prstGeom>
              <a:noFill/>
            </p:spPr>
            <p:txBody>
              <a:bodyPr wrap="square" rtlCol="0">
                <a:spAutoFit/>
              </a:bodyPr>
              <a:lstStyle/>
              <a:p>
                <a:pPr marL="285750" indent="-285750">
                  <a:buFont typeface="Arial" panose="020B0604020202020204" pitchFamily="34" charset="0"/>
                  <a:buChar char="•"/>
                </a:pPr>
                <a:r>
                  <a:rPr lang="en-US" dirty="0"/>
                  <a:t>Element size selected is </a:t>
                </a:r>
                <a:r>
                  <a:rPr lang="en-US" i="1" dirty="0"/>
                  <a:t>10x10mm</a:t>
                </a:r>
                <a:r>
                  <a:rPr lang="en-US" i="1" baseline="30000" dirty="0"/>
                  <a:t>2</a:t>
                </a:r>
                <a:endParaRPr lang="en-US" i="1" dirty="0"/>
              </a:p>
            </p:txBody>
          </p:sp>
        </p:grpSp>
      </p:grpSp>
      <p:grpSp>
        <p:nvGrpSpPr>
          <p:cNvPr id="20" name="Group 19">
            <a:extLst>
              <a:ext uri="{FF2B5EF4-FFF2-40B4-BE49-F238E27FC236}">
                <a16:creationId xmlns:a16="http://schemas.microsoft.com/office/drawing/2014/main" id="{5A72F74D-4FCE-4EF0-A63B-999E40483EC1}"/>
              </a:ext>
            </a:extLst>
          </p:cNvPr>
          <p:cNvGrpSpPr/>
          <p:nvPr/>
        </p:nvGrpSpPr>
        <p:grpSpPr>
          <a:xfrm>
            <a:off x="-1" y="6126480"/>
            <a:ext cx="12192000" cy="731520"/>
            <a:chOff x="-1" y="6126480"/>
            <a:chExt cx="12192000" cy="731520"/>
          </a:xfrm>
        </p:grpSpPr>
        <p:sp>
          <p:nvSpPr>
            <p:cNvPr id="21" name="Freeform: Shape 20">
              <a:extLst>
                <a:ext uri="{FF2B5EF4-FFF2-40B4-BE49-F238E27FC236}">
                  <a16:creationId xmlns:a16="http://schemas.microsoft.com/office/drawing/2014/main" id="{2F8FDC43-1C43-46E9-881E-F1DCD8FCDCB5}"/>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83F61FA1-9C94-42E2-87B5-D3481B275FC5}"/>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17</a:t>
              </a:r>
            </a:p>
          </p:txBody>
        </p:sp>
      </p:grpSp>
    </p:spTree>
    <p:extLst>
      <p:ext uri="{BB962C8B-B14F-4D97-AF65-F5344CB8AC3E}">
        <p14:creationId xmlns:p14="http://schemas.microsoft.com/office/powerpoint/2010/main" val="2637157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3" y="209828"/>
            <a:ext cx="7565281" cy="461665"/>
          </a:xfrm>
          <a:prstGeom prst="rect">
            <a:avLst/>
          </a:prstGeom>
          <a:noFill/>
        </p:spPr>
        <p:txBody>
          <a:bodyPr wrap="square" rtlCol="0">
            <a:spAutoFit/>
          </a:bodyPr>
          <a:lstStyle/>
          <a:p>
            <a:r>
              <a:rPr lang="en-US" sz="2400" b="1" dirty="0"/>
              <a:t>Numerical models of stiffened fuselage panels (3/3)</a:t>
            </a:r>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aphicFrame>
        <p:nvGraphicFramePr>
          <p:cNvPr id="25" name="Table 9">
            <a:extLst>
              <a:ext uri="{FF2B5EF4-FFF2-40B4-BE49-F238E27FC236}">
                <a16:creationId xmlns:a16="http://schemas.microsoft.com/office/drawing/2014/main" id="{37EF52BF-5DCE-4624-802C-C67140C0BB47}"/>
              </a:ext>
            </a:extLst>
          </p:cNvPr>
          <p:cNvGraphicFramePr>
            <a:graphicFrameLocks noGrp="1"/>
          </p:cNvGraphicFramePr>
          <p:nvPr>
            <p:extLst>
              <p:ext uri="{D42A27DB-BD31-4B8C-83A1-F6EECF244321}">
                <p14:modId xmlns:p14="http://schemas.microsoft.com/office/powerpoint/2010/main" val="2781856613"/>
              </p:ext>
            </p:extLst>
          </p:nvPr>
        </p:nvGraphicFramePr>
        <p:xfrm>
          <a:off x="2933652" y="1686222"/>
          <a:ext cx="2587668" cy="1691640"/>
        </p:xfrm>
        <a:graphic>
          <a:graphicData uri="http://schemas.openxmlformats.org/drawingml/2006/table">
            <a:tbl>
              <a:tblPr firstRow="1" bandRow="1">
                <a:tableStyleId>{F2DE63D5-997A-4646-A377-4702673A728D}</a:tableStyleId>
              </a:tblPr>
              <a:tblGrid>
                <a:gridCol w="1198631">
                  <a:extLst>
                    <a:ext uri="{9D8B030D-6E8A-4147-A177-3AD203B41FA5}">
                      <a16:colId xmlns:a16="http://schemas.microsoft.com/office/drawing/2014/main" val="519330531"/>
                    </a:ext>
                  </a:extLst>
                </a:gridCol>
                <a:gridCol w="710119">
                  <a:extLst>
                    <a:ext uri="{9D8B030D-6E8A-4147-A177-3AD203B41FA5}">
                      <a16:colId xmlns:a16="http://schemas.microsoft.com/office/drawing/2014/main" val="151512014"/>
                    </a:ext>
                  </a:extLst>
                </a:gridCol>
                <a:gridCol w="678918">
                  <a:extLst>
                    <a:ext uri="{9D8B030D-6E8A-4147-A177-3AD203B41FA5}">
                      <a16:colId xmlns:a16="http://schemas.microsoft.com/office/drawing/2014/main" val="1608474687"/>
                    </a:ext>
                  </a:extLst>
                </a:gridCol>
              </a:tblGrid>
              <a:tr h="370840">
                <a:tc>
                  <a:txBody>
                    <a:bodyPr/>
                    <a:lstStyle/>
                    <a:p>
                      <a:pPr algn="ctr"/>
                      <a:endParaRPr lang="en-US" sz="1600" dirty="0">
                        <a:solidFill>
                          <a:schemeClr val="bg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l-GR" sz="160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c </a:t>
                      </a:r>
                      <a:r>
                        <a:rPr lang="en-US" sz="1600" baseline="0" dirty="0">
                          <a:solidFill>
                            <a:schemeClr val="tx1"/>
                          </a:solidFill>
                        </a:rPr>
                        <a:t>[kN]</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σ</a:t>
                      </a:r>
                      <a:r>
                        <a:rPr lang="en-US" sz="1600" baseline="-25000" dirty="0" err="1">
                          <a:solidFill>
                            <a:schemeClr val="tx1"/>
                          </a:solidFill>
                        </a:rPr>
                        <a:t>cr</a:t>
                      </a:r>
                      <a:r>
                        <a:rPr lang="el-GR" sz="1600" baseline="-25000" dirty="0">
                          <a:solidFill>
                            <a:schemeClr val="tx1"/>
                          </a:solidFill>
                        </a:rPr>
                        <a:t>,</a:t>
                      </a:r>
                      <a:r>
                        <a:rPr lang="en-US" sz="1600" baseline="-25000" dirty="0">
                          <a:solidFill>
                            <a:schemeClr val="tx1"/>
                          </a:solidFill>
                        </a:rPr>
                        <a:t>s </a:t>
                      </a:r>
                      <a:r>
                        <a:rPr lang="en-US" sz="1600" baseline="0" dirty="0">
                          <a:solidFill>
                            <a:schemeClr val="tx1"/>
                          </a:solidFill>
                        </a:rPr>
                        <a:t>[kN]</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5537030"/>
                  </a:ext>
                </a:extLst>
              </a:tr>
              <a:tr h="370840">
                <a:tc>
                  <a:txBody>
                    <a:bodyPr/>
                    <a:lstStyle/>
                    <a:p>
                      <a:pPr algn="ctr"/>
                      <a:r>
                        <a:rPr lang="en-US" sz="1600" dirty="0"/>
                        <a:t>Aluminum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416.3</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229.1</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424688"/>
                  </a:ext>
                </a:extLst>
              </a:tr>
              <a:tr h="370840">
                <a:tc>
                  <a:txBody>
                    <a:bodyPr/>
                    <a:lstStyle/>
                    <a:p>
                      <a:pPr algn="ctr"/>
                      <a:r>
                        <a:rPr lang="en-US" sz="1600" dirty="0"/>
                        <a:t>CFRP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322.7</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142.4</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7440426"/>
                  </a:ext>
                </a:extLst>
              </a:tr>
              <a:tr h="370840">
                <a:tc>
                  <a:txBody>
                    <a:bodyPr/>
                    <a:lstStyle/>
                    <a:p>
                      <a:pPr marL="0" algn="ctr" defTabSz="914400" rtl="0" eaLnBrk="1" latinLnBrk="0" hangingPunct="1"/>
                      <a:r>
                        <a:rPr lang="el-GR" sz="1600" b="1" kern="1200" dirty="0">
                          <a:solidFill>
                            <a:schemeClr val="tx1"/>
                          </a:solidFill>
                          <a:latin typeface="+mn-lt"/>
                          <a:ea typeface="+mn-ea"/>
                          <a:cs typeface="+mn-cs"/>
                        </a:rPr>
                        <a:t>ε (%)</a:t>
                      </a:r>
                      <a:endParaRPr lang="en-US"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marL="0" algn="ctr" defTabSz="914400" rtl="0" eaLnBrk="1" latinLnBrk="0" hangingPunct="1"/>
                      <a:r>
                        <a:rPr lang="el-GR" sz="1600" b="1" kern="1200" dirty="0">
                          <a:solidFill>
                            <a:schemeClr val="tx1"/>
                          </a:solidFill>
                          <a:latin typeface="+mn-lt"/>
                          <a:ea typeface="+mn-ea"/>
                          <a:cs typeface="+mn-cs"/>
                        </a:rPr>
                        <a:t>29</a:t>
                      </a:r>
                      <a:endParaRPr lang="en-US"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tc>
                  <a:txBody>
                    <a:bodyPr/>
                    <a:lstStyle/>
                    <a:p>
                      <a:pPr marL="0" algn="ctr" defTabSz="914400" rtl="0" eaLnBrk="1" latinLnBrk="0" hangingPunct="1"/>
                      <a:r>
                        <a:rPr lang="el-GR" sz="1600" b="1" kern="1200" dirty="0">
                          <a:solidFill>
                            <a:schemeClr val="tx1"/>
                          </a:solidFill>
                          <a:latin typeface="+mn-lt"/>
                          <a:ea typeface="+mn-ea"/>
                          <a:cs typeface="+mn-cs"/>
                        </a:rPr>
                        <a:t>60</a:t>
                      </a:r>
                      <a:endParaRPr lang="en-US" sz="16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5A5A5"/>
                    </a:solidFill>
                  </a:tcPr>
                </a:tc>
                <a:extLst>
                  <a:ext uri="{0D108BD9-81ED-4DB2-BD59-A6C34878D82A}">
                    <a16:rowId xmlns:a16="http://schemas.microsoft.com/office/drawing/2014/main" val="808555973"/>
                  </a:ext>
                </a:extLst>
              </a:tr>
            </a:tbl>
          </a:graphicData>
        </a:graphic>
      </p:graphicFrame>
      <p:grpSp>
        <p:nvGrpSpPr>
          <p:cNvPr id="21" name="Group 20">
            <a:extLst>
              <a:ext uri="{FF2B5EF4-FFF2-40B4-BE49-F238E27FC236}">
                <a16:creationId xmlns:a16="http://schemas.microsoft.com/office/drawing/2014/main" id="{2C991C56-DE1F-4AC6-98F6-34C2287FD91F}"/>
              </a:ext>
            </a:extLst>
          </p:cNvPr>
          <p:cNvGrpSpPr/>
          <p:nvPr/>
        </p:nvGrpSpPr>
        <p:grpSpPr>
          <a:xfrm>
            <a:off x="6654944" y="1760314"/>
            <a:ext cx="5149229" cy="1521912"/>
            <a:chOff x="3711566" y="4303820"/>
            <a:chExt cx="5149229" cy="1521912"/>
          </a:xfrm>
        </p:grpSpPr>
        <p:sp>
          <p:nvSpPr>
            <p:cNvPr id="10" name="TextBox 9">
              <a:extLst>
                <a:ext uri="{FF2B5EF4-FFF2-40B4-BE49-F238E27FC236}">
                  <a16:creationId xmlns:a16="http://schemas.microsoft.com/office/drawing/2014/main" id="{7772D259-F8A1-4447-9913-0C3DF82C3A29}"/>
                </a:ext>
              </a:extLst>
            </p:cNvPr>
            <p:cNvSpPr txBox="1"/>
            <p:nvPr/>
          </p:nvSpPr>
          <p:spPr>
            <a:xfrm>
              <a:off x="3711566" y="4303820"/>
              <a:ext cx="5149229" cy="369332"/>
            </a:xfrm>
            <a:prstGeom prst="rect">
              <a:avLst/>
            </a:prstGeom>
            <a:noFill/>
          </p:spPr>
          <p:txBody>
            <a:bodyPr wrap="square" rtlCol="0">
              <a:spAutoFit/>
            </a:bodyPr>
            <a:lstStyle/>
            <a:p>
              <a:pPr algn="ctr"/>
              <a:r>
                <a:rPr lang="en-US" dirty="0"/>
                <a:t>For the aluminum fuselage panel it is calculated</a:t>
              </a:r>
              <a:r>
                <a:rPr lang="el-GR" dirty="0"/>
                <a:t>:</a:t>
              </a:r>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B3EFE83-7897-40C8-955B-F6FC8307C334}"/>
                    </a:ext>
                  </a:extLst>
                </p:cNvPr>
                <p:cNvSpPr txBox="1"/>
                <p:nvPr/>
              </p:nvSpPr>
              <p:spPr>
                <a:xfrm>
                  <a:off x="5498560" y="4737684"/>
                  <a:ext cx="1575239" cy="276999"/>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l-GR" b="0" i="1" smtClean="0">
                            <a:latin typeface="Cambria Math" panose="02040503050406030204" pitchFamily="18" charset="0"/>
                          </a:rPr>
                          <m:t>+</m:t>
                        </m:r>
                        <m:sSubSup>
                          <m:sSubSupPr>
                            <m:ctrlPr>
                              <a:rPr lang="el-GR" b="0" i="1" smtClean="0">
                                <a:latin typeface="Cambria Math" panose="02040503050406030204" pitchFamily="18" charset="0"/>
                              </a:rPr>
                            </m:ctrlPr>
                          </m:sSubSup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s</m:t>
                            </m:r>
                          </m:sub>
                          <m:sup>
                            <m:r>
                              <a:rPr lang="el-GR" b="0" i="0" smtClean="0">
                                <a:latin typeface="Cambria Math" panose="02040503050406030204" pitchFamily="18" charset="0"/>
                              </a:rPr>
                              <m:t>1.694</m:t>
                            </m:r>
                          </m:sup>
                        </m:sSubSup>
                        <m:r>
                          <a:rPr lang="el-GR" b="0" i="0" smtClean="0">
                            <a:latin typeface="Cambria Math" panose="02040503050406030204" pitchFamily="18" charset="0"/>
                          </a:rPr>
                          <m:t>=1</m:t>
                        </m:r>
                      </m:oMath>
                    </m:oMathPara>
                  </a14:m>
                  <a:endParaRPr lang="en-US" dirty="0"/>
                </a:p>
              </p:txBody>
            </p:sp>
          </mc:Choice>
          <mc:Fallback>
            <p:sp>
              <p:nvSpPr>
                <p:cNvPr id="11" name="TextBox 10">
                  <a:extLst>
                    <a:ext uri="{FF2B5EF4-FFF2-40B4-BE49-F238E27FC236}">
                      <a16:creationId xmlns:a16="http://schemas.microsoft.com/office/drawing/2014/main" id="{DB3EFE83-7897-40C8-955B-F6FC8307C334}"/>
                    </a:ext>
                  </a:extLst>
                </p:cNvPr>
                <p:cNvSpPr txBox="1">
                  <a:spLocks noRot="1" noChangeAspect="1" noMove="1" noResize="1" noEditPoints="1" noAdjustHandles="1" noChangeArrowheads="1" noChangeShapeType="1" noTextEdit="1"/>
                </p:cNvSpPr>
                <p:nvPr/>
              </p:nvSpPr>
              <p:spPr>
                <a:xfrm>
                  <a:off x="5498560" y="4737684"/>
                  <a:ext cx="1575239" cy="276999"/>
                </a:xfrm>
                <a:prstGeom prst="rect">
                  <a:avLst/>
                </a:prstGeom>
                <a:blipFill>
                  <a:blip r:embed="rId4"/>
                  <a:stretch>
                    <a:fillRect l="-4651" r="-1550" b="-13333"/>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066FCC9-0924-4BFE-BE9D-107513F65928}"/>
                </a:ext>
              </a:extLst>
            </p:cNvPr>
            <p:cNvSpPr txBox="1"/>
            <p:nvPr/>
          </p:nvSpPr>
          <p:spPr>
            <a:xfrm>
              <a:off x="3711566" y="5111791"/>
              <a:ext cx="5149229" cy="369332"/>
            </a:xfrm>
            <a:prstGeom prst="rect">
              <a:avLst/>
            </a:prstGeom>
            <a:noFill/>
          </p:spPr>
          <p:txBody>
            <a:bodyPr wrap="square" rtlCol="0">
              <a:spAutoFit/>
            </a:bodyPr>
            <a:lstStyle/>
            <a:p>
              <a:pPr algn="ctr"/>
              <a:r>
                <a:rPr lang="en-US" dirty="0"/>
                <a:t>For the CFRP fuselage panel it is calculated</a:t>
              </a:r>
              <a:r>
                <a:rPr lang="el-GR" dirty="0"/>
                <a:t>:</a:t>
              </a: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E5AA07C-770E-4D3D-9D7C-BFD127223CA2}"/>
                    </a:ext>
                  </a:extLst>
                </p:cNvPr>
                <p:cNvSpPr txBox="1"/>
                <p:nvPr/>
              </p:nvSpPr>
              <p:spPr>
                <a:xfrm>
                  <a:off x="5498560" y="5545655"/>
                  <a:ext cx="1575239" cy="28007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l-GR" b="0" i="1" smtClean="0">
                            <a:latin typeface="Cambria Math" panose="02040503050406030204" pitchFamily="18" charset="0"/>
                          </a:rPr>
                          <m:t>+</m:t>
                        </m:r>
                        <m:sSubSup>
                          <m:sSubSupPr>
                            <m:ctrlPr>
                              <a:rPr lang="el-GR" b="0" i="1" smtClean="0">
                                <a:latin typeface="Cambria Math" panose="02040503050406030204" pitchFamily="18" charset="0"/>
                              </a:rPr>
                            </m:ctrlPr>
                          </m:sSubSup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s</m:t>
                            </m:r>
                          </m:sub>
                          <m:sup>
                            <m:r>
                              <a:rPr lang="el-GR" b="0" i="0" smtClean="0">
                                <a:latin typeface="Cambria Math" panose="02040503050406030204" pitchFamily="18" charset="0"/>
                              </a:rPr>
                              <m:t>1.529</m:t>
                            </m:r>
                          </m:sup>
                        </m:sSubSup>
                        <m:r>
                          <a:rPr lang="el-GR" b="0" i="0" smtClean="0">
                            <a:latin typeface="Cambria Math" panose="02040503050406030204" pitchFamily="18" charset="0"/>
                          </a:rPr>
                          <m:t>=1</m:t>
                        </m:r>
                      </m:oMath>
                    </m:oMathPara>
                  </a14:m>
                  <a:endParaRPr lang="en-US" dirty="0"/>
                </a:p>
              </p:txBody>
            </p:sp>
          </mc:Choice>
          <mc:Fallback>
            <p:sp>
              <p:nvSpPr>
                <p:cNvPr id="17" name="TextBox 16">
                  <a:extLst>
                    <a:ext uri="{FF2B5EF4-FFF2-40B4-BE49-F238E27FC236}">
                      <a16:creationId xmlns:a16="http://schemas.microsoft.com/office/drawing/2014/main" id="{9E5AA07C-770E-4D3D-9D7C-BFD127223CA2}"/>
                    </a:ext>
                  </a:extLst>
                </p:cNvPr>
                <p:cNvSpPr txBox="1">
                  <a:spLocks noRot="1" noChangeAspect="1" noMove="1" noResize="1" noEditPoints="1" noAdjustHandles="1" noChangeArrowheads="1" noChangeShapeType="1" noTextEdit="1"/>
                </p:cNvSpPr>
                <p:nvPr/>
              </p:nvSpPr>
              <p:spPr>
                <a:xfrm>
                  <a:off x="5498560" y="5545655"/>
                  <a:ext cx="1575239" cy="280077"/>
                </a:xfrm>
                <a:prstGeom prst="rect">
                  <a:avLst/>
                </a:prstGeom>
                <a:blipFill>
                  <a:blip r:embed="rId5"/>
                  <a:stretch>
                    <a:fillRect l="-4651" r="-1550" b="-13043"/>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D4AB4CA1-26F6-43A6-A166-ABD3744B50F1}"/>
              </a:ext>
            </a:extLst>
          </p:cNvPr>
          <p:cNvGrpSpPr>
            <a:grpSpLocks noChangeAspect="1"/>
          </p:cNvGrpSpPr>
          <p:nvPr/>
        </p:nvGrpSpPr>
        <p:grpSpPr>
          <a:xfrm>
            <a:off x="339754" y="3554071"/>
            <a:ext cx="11512493" cy="2410362"/>
            <a:chOff x="147484" y="1152224"/>
            <a:chExt cx="11984463" cy="2536064"/>
          </a:xfrm>
        </p:grpSpPr>
        <p:pic>
          <p:nvPicPr>
            <p:cNvPr id="7" name="Picture 6" descr="Chart, line chart&#10;&#10;Description automatically generated">
              <a:extLst>
                <a:ext uri="{FF2B5EF4-FFF2-40B4-BE49-F238E27FC236}">
                  <a16:creationId xmlns:a16="http://schemas.microsoft.com/office/drawing/2014/main" id="{8C9F51B3-9A05-40E4-878D-5343C466B0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484" y="1161534"/>
              <a:ext cx="4201549" cy="2526754"/>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9B0D2CD6-F9EE-47E3-BF04-A1FC615961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10805" y="1155647"/>
              <a:ext cx="3915345" cy="2532641"/>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B469AC2A-C419-44F2-8204-48392D1C54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6602" y="1152224"/>
              <a:ext cx="3915345" cy="2532856"/>
            </a:xfrm>
            <a:prstGeom prst="rect">
              <a:avLst/>
            </a:prstGeom>
          </p:spPr>
        </p:pic>
      </p:grpSp>
      <p:sp>
        <p:nvSpPr>
          <p:cNvPr id="22" name="Rectangle: Rounded Corners 21">
            <a:extLst>
              <a:ext uri="{FF2B5EF4-FFF2-40B4-BE49-F238E27FC236}">
                <a16:creationId xmlns:a16="http://schemas.microsoft.com/office/drawing/2014/main" id="{C357B669-C9D0-432D-B328-CC8AD62EAE1B}"/>
              </a:ext>
            </a:extLst>
          </p:cNvPr>
          <p:cNvSpPr/>
          <p:nvPr/>
        </p:nvSpPr>
        <p:spPr>
          <a:xfrm>
            <a:off x="141882" y="1099705"/>
            <a:ext cx="11873195"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Results</a:t>
            </a:r>
          </a:p>
        </p:txBody>
      </p:sp>
      <p:grpSp>
        <p:nvGrpSpPr>
          <p:cNvPr id="23" name="Group 22">
            <a:extLst>
              <a:ext uri="{FF2B5EF4-FFF2-40B4-BE49-F238E27FC236}">
                <a16:creationId xmlns:a16="http://schemas.microsoft.com/office/drawing/2014/main" id="{1AAF2C41-CBD8-422B-B862-381BC0B839CE}"/>
              </a:ext>
            </a:extLst>
          </p:cNvPr>
          <p:cNvGrpSpPr/>
          <p:nvPr/>
        </p:nvGrpSpPr>
        <p:grpSpPr>
          <a:xfrm>
            <a:off x="-1" y="6126480"/>
            <a:ext cx="12192000" cy="731520"/>
            <a:chOff x="-1" y="6126480"/>
            <a:chExt cx="12192000" cy="731520"/>
          </a:xfrm>
        </p:grpSpPr>
        <p:sp>
          <p:nvSpPr>
            <p:cNvPr id="24" name="Freeform: Shape 23">
              <a:extLst>
                <a:ext uri="{FF2B5EF4-FFF2-40B4-BE49-F238E27FC236}">
                  <a16:creationId xmlns:a16="http://schemas.microsoft.com/office/drawing/2014/main" id="{6A7F495C-5B72-4BBE-B1AE-FC8B148EFAF4}"/>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9EFE3AF-4F74-4228-B272-E3A36C816AB7}"/>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18</a:t>
              </a:r>
            </a:p>
          </p:txBody>
        </p:sp>
      </p:grpSp>
      <p:grpSp>
        <p:nvGrpSpPr>
          <p:cNvPr id="6" name="Group 5">
            <a:extLst>
              <a:ext uri="{FF2B5EF4-FFF2-40B4-BE49-F238E27FC236}">
                <a16:creationId xmlns:a16="http://schemas.microsoft.com/office/drawing/2014/main" id="{FAAC82F6-FCF6-4EFE-B2A4-81742BBD750D}"/>
              </a:ext>
            </a:extLst>
          </p:cNvPr>
          <p:cNvGrpSpPr/>
          <p:nvPr/>
        </p:nvGrpSpPr>
        <p:grpSpPr>
          <a:xfrm>
            <a:off x="141882" y="1951067"/>
            <a:ext cx="1658147" cy="1161949"/>
            <a:chOff x="141882" y="2027953"/>
            <a:chExt cx="1658147" cy="1161949"/>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3FD1A6B-F926-4D38-B6DA-0DE2A0F2B977}"/>
                    </a:ext>
                  </a:extLst>
                </p:cNvPr>
                <p:cNvSpPr txBox="1"/>
                <p:nvPr/>
              </p:nvSpPr>
              <p:spPr>
                <a:xfrm>
                  <a:off x="141882" y="2027953"/>
                  <a:ext cx="1658147" cy="37542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l-GR" b="0" i="1" smtClean="0">
                            <a:latin typeface="Cambria Math" panose="02040503050406030204" pitchFamily="18" charset="0"/>
                          </a:rPr>
                          <m:t>+</m:t>
                        </m:r>
                        <m:sSubSup>
                          <m:sSubSupPr>
                            <m:ctrlPr>
                              <a:rPr lang="el-GR" b="0" i="1" smtClean="0">
                                <a:latin typeface="Cambria Math" panose="02040503050406030204" pitchFamily="18" charset="0"/>
                              </a:rPr>
                            </m:ctrlPr>
                          </m:sSubSup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s</m:t>
                            </m:r>
                          </m:sub>
                          <m:sup>
                            <m:r>
                              <m:rPr>
                                <m:sty m:val="p"/>
                              </m:rPr>
                              <a:rPr lang="en-US" b="0" i="0" smtClean="0">
                                <a:latin typeface="Cambria Math" panose="02040503050406030204" pitchFamily="18" charset="0"/>
                              </a:rPr>
                              <m:t>n</m:t>
                            </m:r>
                          </m:sup>
                        </m:sSubSup>
                        <m:r>
                          <a:rPr lang="el-GR" b="0" i="0" smtClean="0">
                            <a:latin typeface="Cambria Math" panose="02040503050406030204" pitchFamily="18" charset="0"/>
                          </a:rPr>
                          <m:t>=1</m:t>
                        </m:r>
                      </m:oMath>
                    </m:oMathPara>
                  </a14:m>
                  <a:endParaRPr lang="en-US" b="0" dirty="0"/>
                </a:p>
              </p:txBody>
            </p:sp>
          </mc:Choice>
          <mc:Fallback>
            <p:sp>
              <p:nvSpPr>
                <p:cNvPr id="15" name="TextBox 14">
                  <a:extLst>
                    <a:ext uri="{FF2B5EF4-FFF2-40B4-BE49-F238E27FC236}">
                      <a16:creationId xmlns:a16="http://schemas.microsoft.com/office/drawing/2014/main" id="{83FD1A6B-F926-4D38-B6DA-0DE2A0F2B977}"/>
                    </a:ext>
                  </a:extLst>
                </p:cNvPr>
                <p:cNvSpPr txBox="1">
                  <a:spLocks noRot="1" noChangeAspect="1" noMove="1" noResize="1" noEditPoints="1" noAdjustHandles="1" noChangeArrowheads="1" noChangeShapeType="1" noTextEdit="1"/>
                </p:cNvSpPr>
                <p:nvPr/>
              </p:nvSpPr>
              <p:spPr>
                <a:xfrm>
                  <a:off x="141882" y="2027953"/>
                  <a:ext cx="1658147" cy="37542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F60A4783-9EE2-489D-8FCE-092F914C424D}"/>
                    </a:ext>
                  </a:extLst>
                </p:cNvPr>
                <p:cNvSpPr txBox="1"/>
                <p:nvPr/>
              </p:nvSpPr>
              <p:spPr>
                <a:xfrm>
                  <a:off x="376595" y="2544597"/>
                  <a:ext cx="1188720" cy="6453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l-GR" i="1">
                                    <a:latin typeface="Cambria Math" panose="02040503050406030204" pitchFamily="18" charset="0"/>
                                  </a:rPr>
                                </m:ctrlPr>
                              </m:sSubPr>
                              <m:e>
                                <m:r>
                                  <a:rPr lang="el-GR" i="1">
                                    <a:latin typeface="Cambria Math" panose="02040503050406030204" pitchFamily="18" charset="0"/>
                                  </a:rPr>
                                  <m:t>𝜎</m:t>
                                </m:r>
                              </m:e>
                              <m:sub>
                                <m:r>
                                  <a:rPr lang="en-US" i="1">
                                    <a:latin typeface="Cambria Math" panose="02040503050406030204" pitchFamily="18" charset="0"/>
                                  </a:rPr>
                                  <m:t>𝑖</m:t>
                                </m:r>
                              </m:sub>
                            </m:sSub>
                          </m:num>
                          <m:den>
                            <m:sSub>
                              <m:sSubPr>
                                <m:ctrlPr>
                                  <a:rPr lang="el-GR" i="1">
                                    <a:latin typeface="Cambria Math" panose="02040503050406030204" pitchFamily="18" charset="0"/>
                                  </a:rPr>
                                </m:ctrlPr>
                              </m:sSubPr>
                              <m:e>
                                <m:r>
                                  <a:rPr lang="el-GR" i="1">
                                    <a:latin typeface="Cambria Math" panose="02040503050406030204" pitchFamily="18" charset="0"/>
                                  </a:rPr>
                                  <m:t>𝜎</m:t>
                                </m:r>
                              </m:e>
                              <m:sub>
                                <m:r>
                                  <a:rPr lang="en-US" b="0" i="1" smtClean="0">
                                    <a:latin typeface="Cambria Math" panose="02040503050406030204" pitchFamily="18" charset="0"/>
                                  </a:rPr>
                                  <m:t>𝑐𝑟</m:t>
                                </m:r>
                                <m:r>
                                  <a:rPr lang="el-GR" i="1">
                                    <a:latin typeface="Cambria Math" panose="02040503050406030204" pitchFamily="18" charset="0"/>
                                  </a:rPr>
                                  <m:t>,</m:t>
                                </m:r>
                                <m:r>
                                  <a:rPr lang="en-US" i="1">
                                    <a:latin typeface="Cambria Math" panose="02040503050406030204" pitchFamily="18" charset="0"/>
                                  </a:rPr>
                                  <m:t>𝑖</m:t>
                                </m:r>
                              </m:sub>
                            </m:sSub>
                          </m:den>
                        </m:f>
                      </m:oMath>
                    </m:oMathPara>
                  </a14:m>
                  <a:endParaRPr lang="en-US" dirty="0"/>
                </a:p>
              </p:txBody>
            </p:sp>
          </mc:Choice>
          <mc:Fallback>
            <p:sp>
              <p:nvSpPr>
                <p:cNvPr id="27" name="TextBox 26">
                  <a:extLst>
                    <a:ext uri="{FF2B5EF4-FFF2-40B4-BE49-F238E27FC236}">
                      <a16:creationId xmlns:a16="http://schemas.microsoft.com/office/drawing/2014/main" id="{F60A4783-9EE2-489D-8FCE-092F914C424D}"/>
                    </a:ext>
                  </a:extLst>
                </p:cNvPr>
                <p:cNvSpPr txBox="1">
                  <a:spLocks noRot="1" noChangeAspect="1" noMove="1" noResize="1" noEditPoints="1" noAdjustHandles="1" noChangeArrowheads="1" noChangeShapeType="1" noTextEdit="1"/>
                </p:cNvSpPr>
                <p:nvPr/>
              </p:nvSpPr>
              <p:spPr>
                <a:xfrm>
                  <a:off x="376595" y="2544597"/>
                  <a:ext cx="1188720" cy="645305"/>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850983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Conclusions</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l-GR" sz="1600" dirty="0">
                <a:solidFill>
                  <a:schemeClr val="bg1"/>
                </a:solidFill>
              </a:rPr>
              <a:t>20</a:t>
            </a:r>
            <a:endParaRPr lang="en-US" sz="1600" dirty="0">
              <a:solidFill>
                <a:schemeClr val="bg1"/>
              </a:solidFill>
            </a:endParaRP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296ADD8-7F78-4C9F-822F-7D1885304467}"/>
              </a:ext>
            </a:extLst>
          </p:cNvPr>
          <p:cNvSpPr/>
          <p:nvPr/>
        </p:nvSpPr>
        <p:spPr>
          <a:xfrm>
            <a:off x="171320" y="1113942"/>
            <a:ext cx="5870361"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Αριθμητικά μοντέλα</a:t>
            </a:r>
            <a:endParaRPr lang="en-US" dirty="0"/>
          </a:p>
        </p:txBody>
      </p:sp>
      <p:sp>
        <p:nvSpPr>
          <p:cNvPr id="3" name="TextBox 2">
            <a:extLst>
              <a:ext uri="{FF2B5EF4-FFF2-40B4-BE49-F238E27FC236}">
                <a16:creationId xmlns:a16="http://schemas.microsoft.com/office/drawing/2014/main" id="{BF125F63-2989-468A-95D4-ECB8FACF1670}"/>
              </a:ext>
            </a:extLst>
          </p:cNvPr>
          <p:cNvSpPr txBox="1"/>
          <p:nvPr/>
        </p:nvSpPr>
        <p:spPr>
          <a:xfrm>
            <a:off x="171320" y="1629860"/>
            <a:ext cx="5870361" cy="1754326"/>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The critical buckling load, the pre-buckling stiffness, the resulting mode shapes, and the failure mechanism are predicted with high accuracy.</a:t>
            </a:r>
          </a:p>
          <a:p>
            <a:pPr marL="285750" indent="-285750" algn="just">
              <a:buFont typeface="Wingdings" panose="05000000000000000000" pitchFamily="2" charset="2"/>
              <a:buChar char="v"/>
            </a:pPr>
            <a:r>
              <a:rPr lang="en-US" dirty="0"/>
              <a:t>The post-buckling behavior of the structures is computed with satisfactory accuracy.</a:t>
            </a:r>
          </a:p>
          <a:p>
            <a:pPr marL="285750" indent="-285750" algn="just">
              <a:buFont typeface="Wingdings" panose="05000000000000000000" pitchFamily="2" charset="2"/>
              <a:buChar char="v"/>
            </a:pPr>
            <a:r>
              <a:rPr lang="en-US" dirty="0"/>
              <a:t>The numerical models are fully parametric.</a:t>
            </a:r>
          </a:p>
        </p:txBody>
      </p:sp>
      <p:sp>
        <p:nvSpPr>
          <p:cNvPr id="11" name="Rectangle: Rounded Corners 10">
            <a:extLst>
              <a:ext uri="{FF2B5EF4-FFF2-40B4-BE49-F238E27FC236}">
                <a16:creationId xmlns:a16="http://schemas.microsoft.com/office/drawing/2014/main" id="{AF46C35D-757B-47CD-969C-7DC61B185D36}"/>
              </a:ext>
            </a:extLst>
          </p:cNvPr>
          <p:cNvSpPr/>
          <p:nvPr/>
        </p:nvSpPr>
        <p:spPr>
          <a:xfrm>
            <a:off x="6150318" y="1113942"/>
            <a:ext cx="5870361"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Σύνθετη φόρτιση ενισχυμένων κελυφών</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158156A-5763-46A5-9F91-A988E4E4A9D9}"/>
                  </a:ext>
                </a:extLst>
              </p:cNvPr>
              <p:cNvSpPr txBox="1"/>
              <p:nvPr/>
            </p:nvSpPr>
            <p:spPr>
              <a:xfrm>
                <a:off x="6150318" y="1629860"/>
                <a:ext cx="5870361" cy="2031325"/>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In stiffened shells, the load interaction curve has the form: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l-GR" b="0" i="1" smtClean="0">
                        <a:latin typeface="Cambria Math" panose="02040503050406030204" pitchFamily="18" charset="0"/>
                      </a:rPr>
                      <m:t>+</m:t>
                    </m:r>
                    <m:sSubSup>
                      <m:sSubSupPr>
                        <m:ctrlPr>
                          <a:rPr lang="el-GR" b="0" i="1" smtClean="0">
                            <a:latin typeface="Cambria Math" panose="02040503050406030204" pitchFamily="18" charset="0"/>
                          </a:rPr>
                        </m:ctrlPr>
                      </m:sSubSupPr>
                      <m:e>
                        <m:r>
                          <m:rPr>
                            <m:sty m:val="p"/>
                          </m:rPr>
                          <a:rPr lang="en-US" b="0" i="0" smtClean="0">
                            <a:latin typeface="Cambria Math" panose="02040503050406030204" pitchFamily="18" charset="0"/>
                          </a:rPr>
                          <m:t>R</m:t>
                        </m:r>
                      </m:e>
                      <m:sub>
                        <m:r>
                          <m:rPr>
                            <m:sty m:val="p"/>
                          </m:rPr>
                          <a:rPr lang="en-US" b="0" i="0" smtClean="0">
                            <a:latin typeface="Cambria Math" panose="02040503050406030204" pitchFamily="18" charset="0"/>
                          </a:rPr>
                          <m:t>s</m:t>
                        </m:r>
                      </m:sub>
                      <m:sup>
                        <m:r>
                          <m:rPr>
                            <m:sty m:val="p"/>
                          </m:rPr>
                          <a:rPr lang="en-US" b="0" i="0" smtClean="0">
                            <a:latin typeface="Cambria Math" panose="02040503050406030204" pitchFamily="18" charset="0"/>
                          </a:rPr>
                          <m:t>n</m:t>
                        </m:r>
                      </m:sup>
                    </m:sSubSup>
                    <m:r>
                      <a:rPr lang="en-US" b="0" i="0" smtClean="0">
                        <a:latin typeface="Cambria Math" panose="02040503050406030204" pitchFamily="18" charset="0"/>
                      </a:rPr>
                      <m:t>=1</m:t>
                    </m:r>
                  </m:oMath>
                </a14:m>
                <a:endParaRPr lang="en-US" dirty="0"/>
              </a:p>
              <a:p>
                <a:pPr marL="285750" indent="-285750" algn="just">
                  <a:buFont typeface="Wingdings" panose="05000000000000000000" pitchFamily="2" charset="2"/>
                  <a:buChar char="v"/>
                </a:pPr>
                <a:r>
                  <a:rPr lang="en-US" dirty="0"/>
                  <a:t>Since</a:t>
                </a:r>
                <a:r>
                  <a:rPr lang="el-GR" dirty="0"/>
                  <a:t> </a:t>
                </a:r>
                <a:r>
                  <a:rPr lang="en-US" i="1" dirty="0"/>
                  <a:t>n</a:t>
                </a:r>
                <a:r>
                  <a:rPr lang="en-US" i="1" baseline="-25000" dirty="0"/>
                  <a:t>orthotropic</a:t>
                </a:r>
                <a:r>
                  <a:rPr lang="el-GR" i="1" baseline="-25000" dirty="0"/>
                  <a:t> </a:t>
                </a:r>
                <a:r>
                  <a:rPr lang="el-GR" dirty="0"/>
                  <a:t>&lt; </a:t>
                </a:r>
                <a:r>
                  <a:rPr lang="en-US" i="1" dirty="0"/>
                  <a:t>n</a:t>
                </a:r>
                <a:r>
                  <a:rPr lang="en-US" i="1" baseline="-25000" dirty="0"/>
                  <a:t>isotropic</a:t>
                </a:r>
                <a:r>
                  <a:rPr lang="el-GR" dirty="0"/>
                  <a:t>, </a:t>
                </a:r>
                <a:r>
                  <a:rPr lang="en-US" dirty="0"/>
                  <a:t>orthotropic stiffened shells are more sensitive to shear loads than their isotropic counterparts, highlighting the need for careful design of fuselage panels made from orthotropic materials compared to conventional aluminum panels.</a:t>
                </a:r>
                <a:endParaRPr lang="el-GR" dirty="0"/>
              </a:p>
            </p:txBody>
          </p:sp>
        </mc:Choice>
        <mc:Fallback>
          <p:sp>
            <p:nvSpPr>
              <p:cNvPr id="4" name="TextBox 3">
                <a:extLst>
                  <a:ext uri="{FF2B5EF4-FFF2-40B4-BE49-F238E27FC236}">
                    <a16:creationId xmlns:a16="http://schemas.microsoft.com/office/drawing/2014/main" id="{F158156A-5763-46A5-9F91-A988E4E4A9D9}"/>
                  </a:ext>
                </a:extLst>
              </p:cNvPr>
              <p:cNvSpPr txBox="1">
                <a:spLocks noRot="1" noChangeAspect="1" noMove="1" noResize="1" noEditPoints="1" noAdjustHandles="1" noChangeArrowheads="1" noChangeShapeType="1" noTextEdit="1"/>
              </p:cNvSpPr>
              <p:nvPr/>
            </p:nvSpPr>
            <p:spPr>
              <a:xfrm>
                <a:off x="6150318" y="1629860"/>
                <a:ext cx="5870361" cy="2031325"/>
              </a:xfrm>
              <a:prstGeom prst="rect">
                <a:avLst/>
              </a:prstGeom>
              <a:blipFill>
                <a:blip r:embed="rId4"/>
                <a:stretch>
                  <a:fillRect l="-727" t="-1497" r="-831" b="-359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FF3D993-DDF3-4AC5-8091-AD81D7544550}"/>
              </a:ext>
            </a:extLst>
          </p:cNvPr>
          <p:cNvSpPr txBox="1"/>
          <p:nvPr/>
        </p:nvSpPr>
        <p:spPr>
          <a:xfrm>
            <a:off x="171320" y="3606531"/>
            <a:ext cx="5870361" cy="1477328"/>
          </a:xfrm>
          <a:prstGeom prst="rect">
            <a:avLst/>
          </a:prstGeom>
          <a:noFill/>
        </p:spPr>
        <p:txBody>
          <a:bodyPr wrap="square" rtlCol="0">
            <a:spAutoFit/>
          </a:bodyPr>
          <a:lstStyle/>
          <a:p>
            <a:pPr algn="just"/>
            <a:r>
              <a:rPr lang="en-US" dirty="0"/>
              <a:t>Deviations in the post-buckling regime are due to:</a:t>
            </a:r>
          </a:p>
          <a:p>
            <a:pPr marL="285750" indent="-285750" algn="just">
              <a:buFont typeface="Wingdings" panose="05000000000000000000" pitchFamily="2" charset="2"/>
              <a:buChar char="v"/>
            </a:pPr>
            <a:r>
              <a:rPr lang="en-US" dirty="0"/>
              <a:t>Initial imperfections.</a:t>
            </a:r>
          </a:p>
          <a:p>
            <a:pPr marL="285750" indent="-285750" algn="just">
              <a:buFont typeface="Wingdings" panose="05000000000000000000" pitchFamily="2" charset="2"/>
              <a:buChar char="v"/>
            </a:pPr>
            <a:r>
              <a:rPr lang="en-US" dirty="0"/>
              <a:t>Plasticity models.</a:t>
            </a:r>
          </a:p>
          <a:p>
            <a:pPr marL="285750" indent="-285750" algn="just">
              <a:buFont typeface="Wingdings" panose="05000000000000000000" pitchFamily="2" charset="2"/>
              <a:buChar char="v"/>
            </a:pPr>
            <a:r>
              <a:rPr lang="en-US" dirty="0"/>
              <a:t>The modeling approach of the interface between the skin and stiffeners.</a:t>
            </a:r>
          </a:p>
        </p:txBody>
      </p:sp>
      <p:grpSp>
        <p:nvGrpSpPr>
          <p:cNvPr id="16" name="Group 15">
            <a:extLst>
              <a:ext uri="{FF2B5EF4-FFF2-40B4-BE49-F238E27FC236}">
                <a16:creationId xmlns:a16="http://schemas.microsoft.com/office/drawing/2014/main" id="{581A391F-D1D2-4407-8164-F636C0061848}"/>
              </a:ext>
            </a:extLst>
          </p:cNvPr>
          <p:cNvGrpSpPr/>
          <p:nvPr/>
        </p:nvGrpSpPr>
        <p:grpSpPr>
          <a:xfrm>
            <a:off x="-1" y="6126480"/>
            <a:ext cx="12192000" cy="731520"/>
            <a:chOff x="-1" y="6126480"/>
            <a:chExt cx="12192000" cy="731520"/>
          </a:xfrm>
        </p:grpSpPr>
        <p:sp>
          <p:nvSpPr>
            <p:cNvPr id="17" name="Freeform: Shape 16">
              <a:extLst>
                <a:ext uri="{FF2B5EF4-FFF2-40B4-BE49-F238E27FC236}">
                  <a16:creationId xmlns:a16="http://schemas.microsoft.com/office/drawing/2014/main" id="{9DD7FC37-DEEB-4DF8-8558-F8F6385AFCBB}"/>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B6F95CE-E13C-421F-9199-A47C91014FF8}"/>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19</a:t>
              </a:r>
            </a:p>
          </p:txBody>
        </p:sp>
      </p:grpSp>
    </p:spTree>
    <p:extLst>
      <p:ext uri="{BB962C8B-B14F-4D97-AF65-F5344CB8AC3E}">
        <p14:creationId xmlns:p14="http://schemas.microsoft.com/office/powerpoint/2010/main" val="1340434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2035277" cy="461665"/>
          </a:xfrm>
          <a:prstGeom prst="rect">
            <a:avLst/>
          </a:prstGeom>
          <a:noFill/>
        </p:spPr>
        <p:txBody>
          <a:bodyPr wrap="square" rtlCol="0">
            <a:spAutoFit/>
          </a:bodyPr>
          <a:lstStyle/>
          <a:p>
            <a:r>
              <a:rPr lang="en-US" sz="2400" b="1" dirty="0"/>
              <a:t>Contents</a:t>
            </a:r>
            <a:endParaRPr lang="en-US" b="1" dirty="0"/>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B5DA51B5-9D96-484A-8959-3BCD283E13B2}"/>
              </a:ext>
            </a:extLst>
          </p:cNvPr>
          <p:cNvSpPr txBox="1"/>
          <p:nvPr/>
        </p:nvSpPr>
        <p:spPr>
          <a:xfrm>
            <a:off x="147484" y="1038435"/>
            <a:ext cx="5558828" cy="3366563"/>
          </a:xfrm>
          <a:prstGeom prst="rect">
            <a:avLst/>
          </a:prstGeom>
          <a:noFill/>
        </p:spPr>
        <p:txBody>
          <a:bodyPr wrap="square" rtlCol="0">
            <a:spAutoFit/>
          </a:bodyPr>
          <a:lstStyle/>
          <a:p>
            <a:pPr marL="342900" indent="-342900">
              <a:lnSpc>
                <a:spcPct val="150000"/>
              </a:lnSpc>
              <a:buFont typeface="+mj-lt"/>
              <a:buAutoNum type="arabicPeriod"/>
            </a:pPr>
            <a:r>
              <a:rPr lang="en-US" dirty="0"/>
              <a:t>Introduction</a:t>
            </a:r>
            <a:r>
              <a:rPr lang="el-GR" dirty="0"/>
              <a:t> </a:t>
            </a:r>
          </a:p>
          <a:p>
            <a:pPr marL="342900" indent="-342900">
              <a:lnSpc>
                <a:spcPct val="150000"/>
              </a:lnSpc>
              <a:buFont typeface="+mj-lt"/>
              <a:buAutoNum type="arabicPeriod"/>
            </a:pPr>
            <a:r>
              <a:rPr lang="en-US" dirty="0"/>
              <a:t>Purpose of study</a:t>
            </a:r>
            <a:r>
              <a:rPr lang="el-GR" dirty="0"/>
              <a:t> </a:t>
            </a:r>
          </a:p>
          <a:p>
            <a:pPr marL="342900" indent="-342900">
              <a:lnSpc>
                <a:spcPct val="150000"/>
              </a:lnSpc>
              <a:buFont typeface="+mj-lt"/>
              <a:buAutoNum type="arabicPeriod"/>
            </a:pPr>
            <a:r>
              <a:rPr lang="en-US" dirty="0"/>
              <a:t>Development of numerical models</a:t>
            </a:r>
            <a:endParaRPr lang="el-GR" dirty="0"/>
          </a:p>
          <a:p>
            <a:pPr marL="342900" indent="-342900">
              <a:lnSpc>
                <a:spcPct val="150000"/>
              </a:lnSpc>
              <a:buFont typeface="+mj-lt"/>
              <a:buAutoNum type="arabicPeriod"/>
            </a:pPr>
            <a:r>
              <a:rPr lang="en-US" dirty="0"/>
              <a:t>Validation of numerical models</a:t>
            </a:r>
            <a:endParaRPr lang="el-GR" dirty="0"/>
          </a:p>
          <a:p>
            <a:pPr marL="342900" indent="-342900">
              <a:lnSpc>
                <a:spcPct val="150000"/>
              </a:lnSpc>
              <a:buFont typeface="+mj-lt"/>
              <a:buAutoNum type="arabicPeriod"/>
            </a:pPr>
            <a:r>
              <a:rPr lang="en-US" dirty="0"/>
              <a:t>Numerical models of stiffened fuselage panels</a:t>
            </a:r>
          </a:p>
          <a:p>
            <a:pPr marL="342900" indent="-342900">
              <a:lnSpc>
                <a:spcPct val="150000"/>
              </a:lnSpc>
              <a:buFont typeface="+mj-lt"/>
              <a:buAutoNum type="arabicPeriod"/>
            </a:pPr>
            <a:r>
              <a:rPr lang="en-US" dirty="0"/>
              <a:t>Conclusions</a:t>
            </a:r>
            <a:r>
              <a:rPr lang="el-GR" dirty="0"/>
              <a:t> </a:t>
            </a:r>
          </a:p>
          <a:p>
            <a:pPr marL="342900" indent="-342900">
              <a:lnSpc>
                <a:spcPct val="150000"/>
              </a:lnSpc>
              <a:buFont typeface="+mj-lt"/>
              <a:buAutoNum type="arabicPeriod"/>
            </a:pPr>
            <a:r>
              <a:rPr lang="en-US" dirty="0"/>
              <a:t>Future work</a:t>
            </a:r>
            <a:endParaRPr lang="el-GR" dirty="0"/>
          </a:p>
          <a:p>
            <a:pPr marL="342900" indent="-342900">
              <a:lnSpc>
                <a:spcPct val="150000"/>
              </a:lnSpc>
              <a:buFont typeface="+mj-lt"/>
              <a:buAutoNum type="arabicPeriod"/>
            </a:pPr>
            <a:r>
              <a:rPr lang="en-US" dirty="0"/>
              <a:t>References</a:t>
            </a:r>
          </a:p>
        </p:txBody>
      </p:sp>
      <p:grpSp>
        <p:nvGrpSpPr>
          <p:cNvPr id="7" name="Group 6">
            <a:extLst>
              <a:ext uri="{FF2B5EF4-FFF2-40B4-BE49-F238E27FC236}">
                <a16:creationId xmlns:a16="http://schemas.microsoft.com/office/drawing/2014/main" id="{A065E1D3-4B62-4148-9444-E28EFD2319ED}"/>
              </a:ext>
            </a:extLst>
          </p:cNvPr>
          <p:cNvGrpSpPr/>
          <p:nvPr/>
        </p:nvGrpSpPr>
        <p:grpSpPr>
          <a:xfrm>
            <a:off x="-1" y="6126480"/>
            <a:ext cx="12192000" cy="731520"/>
            <a:chOff x="-1" y="6126480"/>
            <a:chExt cx="12192000" cy="731520"/>
          </a:xfrm>
        </p:grpSpPr>
        <p:sp>
          <p:nvSpPr>
            <p:cNvPr id="30" name="Freeform: Shape 29">
              <a:extLst>
                <a:ext uri="{FF2B5EF4-FFF2-40B4-BE49-F238E27FC236}">
                  <a16:creationId xmlns:a16="http://schemas.microsoft.com/office/drawing/2014/main" id="{80F27EBA-A8FA-47C1-A8E2-D8333A55C697}"/>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D496D36-1583-4F76-9D8A-2E25E5380191}"/>
                </a:ext>
              </a:extLst>
            </p:cNvPr>
            <p:cNvSpPr txBox="1"/>
            <p:nvPr/>
          </p:nvSpPr>
          <p:spPr>
            <a:xfrm>
              <a:off x="11614726" y="6309618"/>
              <a:ext cx="480643" cy="338554"/>
            </a:xfrm>
            <a:prstGeom prst="rect">
              <a:avLst/>
            </a:prstGeom>
            <a:noFill/>
          </p:spPr>
          <p:txBody>
            <a:bodyPr wrap="square" rtlCol="0">
              <a:spAutoFit/>
            </a:bodyPr>
            <a:lstStyle/>
            <a:p>
              <a:pPr algn="ctr"/>
              <a:r>
                <a:rPr lang="el-GR" sz="1600" dirty="0">
                  <a:solidFill>
                    <a:schemeClr val="bg1"/>
                  </a:solidFill>
                </a:rPr>
                <a:t>2</a:t>
              </a:r>
              <a:endParaRPr lang="en-US" sz="1600" dirty="0">
                <a:solidFill>
                  <a:schemeClr val="bg1"/>
                </a:solidFill>
              </a:endParaRPr>
            </a:p>
          </p:txBody>
        </p:sp>
      </p:grpSp>
    </p:spTree>
    <p:extLst>
      <p:ext uri="{BB962C8B-B14F-4D97-AF65-F5344CB8AC3E}">
        <p14:creationId xmlns:p14="http://schemas.microsoft.com/office/powerpoint/2010/main" val="518123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Future work</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C4A2869-4E55-4D3A-B83C-7CE989ADF30E}"/>
              </a:ext>
            </a:extLst>
          </p:cNvPr>
          <p:cNvSpPr/>
          <p:nvPr/>
        </p:nvSpPr>
        <p:spPr>
          <a:xfrm>
            <a:off x="171320" y="1113942"/>
            <a:ext cx="5870361"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Further development of numerical models</a:t>
            </a:r>
          </a:p>
        </p:txBody>
      </p:sp>
      <p:sp>
        <p:nvSpPr>
          <p:cNvPr id="11" name="Rectangle: Rounded Corners 10">
            <a:extLst>
              <a:ext uri="{FF2B5EF4-FFF2-40B4-BE49-F238E27FC236}">
                <a16:creationId xmlns:a16="http://schemas.microsoft.com/office/drawing/2014/main" id="{D9A9F450-C0BE-49E5-BD3F-594356920396}"/>
              </a:ext>
            </a:extLst>
          </p:cNvPr>
          <p:cNvSpPr/>
          <p:nvPr/>
        </p:nvSpPr>
        <p:spPr>
          <a:xfrm>
            <a:off x="6150318" y="1113942"/>
            <a:ext cx="5870361"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of fuselage panel results</a:t>
            </a:r>
          </a:p>
        </p:txBody>
      </p:sp>
      <p:sp>
        <p:nvSpPr>
          <p:cNvPr id="15" name="TextBox 14">
            <a:extLst>
              <a:ext uri="{FF2B5EF4-FFF2-40B4-BE49-F238E27FC236}">
                <a16:creationId xmlns:a16="http://schemas.microsoft.com/office/drawing/2014/main" id="{C42F986E-F76E-473F-9D1E-3C85AF5AEFC6}"/>
              </a:ext>
            </a:extLst>
          </p:cNvPr>
          <p:cNvSpPr txBox="1"/>
          <p:nvPr/>
        </p:nvSpPr>
        <p:spPr>
          <a:xfrm>
            <a:off x="171321" y="1629860"/>
            <a:ext cx="5870360" cy="1477328"/>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Validation for additional loading cases.</a:t>
            </a:r>
          </a:p>
          <a:p>
            <a:pPr marL="285750" indent="-285750" algn="just">
              <a:buFont typeface="Wingdings" panose="05000000000000000000" pitchFamily="2" charset="2"/>
              <a:buChar char="v"/>
            </a:pPr>
            <a:r>
              <a:rPr lang="en-US" dirty="0"/>
              <a:t>Incorporation of nonlinear phenomena for more accurate prediction in the post-buckling regime.</a:t>
            </a:r>
          </a:p>
          <a:p>
            <a:pPr marL="285750" indent="-285750" algn="just">
              <a:buFont typeface="Wingdings" panose="05000000000000000000" pitchFamily="2" charset="2"/>
              <a:buChar char="v"/>
            </a:pPr>
            <a:r>
              <a:rPr lang="en-US" dirty="0"/>
              <a:t>Parametric study of the effect of geometry, material properties, and ply orientation on the interaction curve.</a:t>
            </a:r>
          </a:p>
        </p:txBody>
      </p:sp>
      <p:sp>
        <p:nvSpPr>
          <p:cNvPr id="16" name="TextBox 15">
            <a:extLst>
              <a:ext uri="{FF2B5EF4-FFF2-40B4-BE49-F238E27FC236}">
                <a16:creationId xmlns:a16="http://schemas.microsoft.com/office/drawing/2014/main" id="{59A71865-8306-4A19-AFF4-D2FCDCAF8D2E}"/>
              </a:ext>
            </a:extLst>
          </p:cNvPr>
          <p:cNvSpPr txBox="1"/>
          <p:nvPr/>
        </p:nvSpPr>
        <p:spPr>
          <a:xfrm>
            <a:off x="6150318" y="1629860"/>
            <a:ext cx="5870361" cy="646331"/>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t>Experimental investigation for the validation and enhancement of numerical model accuracy.</a:t>
            </a:r>
            <a:endParaRPr lang="el-GR" dirty="0"/>
          </a:p>
        </p:txBody>
      </p:sp>
      <p:grpSp>
        <p:nvGrpSpPr>
          <p:cNvPr id="17" name="Group 16">
            <a:extLst>
              <a:ext uri="{FF2B5EF4-FFF2-40B4-BE49-F238E27FC236}">
                <a16:creationId xmlns:a16="http://schemas.microsoft.com/office/drawing/2014/main" id="{F792F85C-E4A9-4C5A-A221-8CDB414C2AA3}"/>
              </a:ext>
            </a:extLst>
          </p:cNvPr>
          <p:cNvGrpSpPr/>
          <p:nvPr/>
        </p:nvGrpSpPr>
        <p:grpSpPr>
          <a:xfrm>
            <a:off x="-1" y="6126480"/>
            <a:ext cx="12192000" cy="731520"/>
            <a:chOff x="-1" y="6126480"/>
            <a:chExt cx="12192000" cy="731520"/>
          </a:xfrm>
        </p:grpSpPr>
        <p:sp>
          <p:nvSpPr>
            <p:cNvPr id="18" name="Freeform: Shape 17">
              <a:extLst>
                <a:ext uri="{FF2B5EF4-FFF2-40B4-BE49-F238E27FC236}">
                  <a16:creationId xmlns:a16="http://schemas.microsoft.com/office/drawing/2014/main" id="{9DC865F7-B744-42B1-B8C8-D439015149D2}"/>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9453BD4-3A96-452F-83F9-B15E3598C833}"/>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20</a:t>
              </a:r>
            </a:p>
          </p:txBody>
        </p:sp>
      </p:grpSp>
    </p:spTree>
    <p:extLst>
      <p:ext uri="{BB962C8B-B14F-4D97-AF65-F5344CB8AC3E}">
        <p14:creationId xmlns:p14="http://schemas.microsoft.com/office/powerpoint/2010/main" val="271623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References</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3A115E53-08EE-47E5-B819-A2545F8ECFD4}"/>
              </a:ext>
            </a:extLst>
          </p:cNvPr>
          <p:cNvSpPr txBox="1"/>
          <p:nvPr/>
        </p:nvSpPr>
        <p:spPr>
          <a:xfrm>
            <a:off x="147484" y="1088218"/>
            <a:ext cx="11873195" cy="3970318"/>
          </a:xfrm>
          <a:prstGeom prst="rect">
            <a:avLst/>
          </a:prstGeom>
          <a:noFill/>
        </p:spPr>
        <p:txBody>
          <a:bodyPr wrap="square" rtlCol="0">
            <a:spAutoFit/>
          </a:bodyPr>
          <a:lstStyle/>
          <a:p>
            <a:r>
              <a:rPr lang="el-GR" sz="1400" dirty="0"/>
              <a:t>[1]	</a:t>
            </a:r>
            <a:r>
              <a:rPr lang="en-US" sz="1400" dirty="0"/>
              <a:t>Terdiman Daniel, CNET, </a:t>
            </a:r>
            <a:r>
              <a:rPr lang="en-US" sz="1400" dirty="0">
                <a:hlinkClick r:id="rId4"/>
              </a:rPr>
              <a:t>https://www.cnet.com/pictures/where-boeings-next-gen-747-8-comes-to-life-photos/34/</a:t>
            </a:r>
            <a:endParaRPr lang="en-US" sz="1400" dirty="0"/>
          </a:p>
          <a:p>
            <a:r>
              <a:rPr lang="en-US" sz="1400" dirty="0"/>
              <a:t>[2]	N. Liu, “Global and local buckling analysis of stiffened and sandwich panel using mechanics of structure genome”, West Lafayette, Indiana, 2019</a:t>
            </a:r>
            <a:endParaRPr lang="el-GR" sz="1400" dirty="0"/>
          </a:p>
          <a:p>
            <a:r>
              <a:rPr lang="el-GR" sz="1400" dirty="0"/>
              <a:t>[3]	</a:t>
            </a:r>
            <a:r>
              <a:rPr lang="en-US" sz="1400" dirty="0"/>
              <a:t>S.P. Timoshenko</a:t>
            </a:r>
            <a:r>
              <a:rPr lang="el-GR" sz="1400" dirty="0"/>
              <a:t>, </a:t>
            </a:r>
            <a:r>
              <a:rPr lang="en-US" sz="1400" dirty="0"/>
              <a:t>J.M. Gere, “Theory of elastic stability”, New York: McGraw-Hill, 1963</a:t>
            </a:r>
          </a:p>
          <a:p>
            <a:r>
              <a:rPr lang="en-US" sz="1400" dirty="0"/>
              <a:t>[4]	L. Qi, “A study of the buckling behaviour of stiffened panels under compression and lateral Pressure”, 2018</a:t>
            </a:r>
          </a:p>
          <a:p>
            <a:r>
              <a:rPr lang="en-US" sz="1400" dirty="0"/>
              <a:t>[5]	D. Quinn, A. Murphy, W. McEwan </a:t>
            </a:r>
            <a:r>
              <a:rPr lang="el-GR" sz="1400" dirty="0"/>
              <a:t>και </a:t>
            </a:r>
            <a:r>
              <a:rPr lang="en-US" sz="1400" dirty="0"/>
              <a:t>F. Lemaitre, “Stiffened panel stability behaviour and performance gains with plat prismatic sub-stiffening”, 	Thin-Walled Structures, vol. 47, no.12, 1457-1468, 2009</a:t>
            </a:r>
            <a:endParaRPr lang="el-GR" sz="1400" dirty="0"/>
          </a:p>
          <a:p>
            <a:r>
              <a:rPr lang="el-GR" sz="1400" dirty="0"/>
              <a:t>[6]	</a:t>
            </a:r>
            <a:r>
              <a:rPr lang="en-US" sz="1400" dirty="0"/>
              <a:t>K. Tran </a:t>
            </a:r>
            <a:r>
              <a:rPr lang="el-GR" sz="1400" dirty="0"/>
              <a:t>και </a:t>
            </a:r>
            <a:r>
              <a:rPr lang="en-US" sz="1400" dirty="0"/>
              <a:t>L. Davaine, “Stability of cylindrical steel panels under uniform axial compression”, Annual Stability Conference, Pittsburgh, 2011</a:t>
            </a:r>
          </a:p>
          <a:p>
            <a:r>
              <a:rPr lang="en-US" sz="1400" dirty="0"/>
              <a:t>[7]	M. Domb </a:t>
            </a:r>
            <a:r>
              <a:rPr lang="el-GR" sz="1400" dirty="0"/>
              <a:t>και </a:t>
            </a:r>
            <a:r>
              <a:rPr lang="en-US" sz="1400" dirty="0"/>
              <a:t>B. Leigh, “Refined design curves for compression buckling of curved panels using nonlinear finite element analysis”, 2011</a:t>
            </a:r>
            <a:endParaRPr lang="el-GR" sz="1400" dirty="0"/>
          </a:p>
          <a:p>
            <a:r>
              <a:rPr lang="el-GR" sz="1400" dirty="0"/>
              <a:t>[8]	</a:t>
            </a:r>
            <a:r>
              <a:rPr lang="en-US" sz="1400" dirty="0"/>
              <a:t>D. Wilckens, F. Odermann </a:t>
            </a:r>
            <a:r>
              <a:rPr lang="el-GR" sz="1400" dirty="0"/>
              <a:t>και Α. </a:t>
            </a:r>
            <a:r>
              <a:rPr lang="en-US" sz="1400" dirty="0"/>
              <a:t>Kling, “Stringer stiffened panel under axial compression, shear and combined loading conditions – Test and 	numerical analysis”, European Conference of Composite Materials, Italy, 2012</a:t>
            </a:r>
          </a:p>
          <a:p>
            <a:r>
              <a:rPr lang="en-US" sz="1400" dirty="0"/>
              <a:t>[9]	M. Amani, B. Edlund </a:t>
            </a:r>
            <a:r>
              <a:rPr lang="el-GR" sz="1400" dirty="0"/>
              <a:t>και </a:t>
            </a:r>
            <a:r>
              <a:rPr lang="en-US" sz="1400" dirty="0"/>
              <a:t>M. Alinia, “Buckling and Postbuckling behaviour of unstiffened slender curved plates under uniform shear”, Thin-Walled 	Structures, vol. 49, 1018-1031, 2011</a:t>
            </a:r>
          </a:p>
          <a:p>
            <a:r>
              <a:rPr lang="en-US" sz="1400" dirty="0"/>
              <a:t>[10]	A. Murphy, M. Price, C. Lynch</a:t>
            </a:r>
            <a:r>
              <a:rPr lang="el-GR" sz="1400" dirty="0"/>
              <a:t> και </a:t>
            </a:r>
            <a:r>
              <a:rPr lang="en-US" sz="1400" dirty="0"/>
              <a:t>A. Gibson, “The computational post-buckling analysis of fuselage stiffened panels loaded in shear”, Thin-Walled 	Structures, vol. 42, 1455-1474, 2005</a:t>
            </a:r>
          </a:p>
          <a:p>
            <a:r>
              <a:rPr lang="en-US" sz="1400" dirty="0"/>
              <a:t>[11]	</a:t>
            </a:r>
            <a:r>
              <a:rPr lang="en-US" sz="1400" dirty="0">
                <a:effectLst/>
                <a:latin typeface="Times New Roman" panose="02020603050405020304" pitchFamily="18" charset="0"/>
                <a:ea typeface="Calibri" panose="020F0502020204030204" pitchFamily="34" charset="0"/>
                <a:cs typeface="Arial" panose="020B0604020202020204" pitchFamily="34" charset="0"/>
              </a:rPr>
              <a:t>M. M. Domb </a:t>
            </a:r>
            <a:r>
              <a:rPr lang="el-GR" sz="1400" dirty="0">
                <a:effectLst/>
                <a:latin typeface="Times New Roman" panose="02020603050405020304" pitchFamily="18" charset="0"/>
                <a:ea typeface="Calibri" panose="020F0502020204030204" pitchFamily="34" charset="0"/>
                <a:cs typeface="Arial" panose="020B0604020202020204" pitchFamily="34" charset="0"/>
              </a:rPr>
              <a:t>και</a:t>
            </a:r>
            <a:r>
              <a:rPr lang="en-US" sz="1400" dirty="0">
                <a:effectLst/>
                <a:latin typeface="Times New Roman" panose="02020603050405020304" pitchFamily="18" charset="0"/>
                <a:ea typeface="Calibri" panose="020F0502020204030204" pitchFamily="34" charset="0"/>
                <a:cs typeface="Arial" panose="020B0604020202020204" pitchFamily="34" charset="0"/>
              </a:rPr>
              <a:t> B. R. Leigh, “Refined design curves for shear buckling of curved panels using </a:t>
            </a:r>
            <a:r>
              <a:rPr lang="en-US" sz="1400" dirty="0">
                <a:latin typeface="Times New Roman" panose="02020603050405020304" pitchFamily="18" charset="0"/>
                <a:ea typeface="Calibri" panose="020F0502020204030204" pitchFamily="34" charset="0"/>
                <a:cs typeface="Arial" panose="020B0604020202020204" pitchFamily="34" charset="0"/>
              </a:rPr>
              <a:t>n</a:t>
            </a:r>
            <a:r>
              <a:rPr lang="en-US" sz="1400" dirty="0">
                <a:effectLst/>
                <a:latin typeface="Times New Roman" panose="02020603050405020304" pitchFamily="18" charset="0"/>
                <a:ea typeface="Calibri" panose="020F0502020204030204" pitchFamily="34" charset="0"/>
                <a:cs typeface="Arial" panose="020B0604020202020204" pitchFamily="34" charset="0"/>
              </a:rPr>
              <a:t>onlinear finite element analysis”, </a:t>
            </a:r>
            <a:r>
              <a:rPr lang="en-US" sz="1400" i="1" dirty="0">
                <a:effectLst/>
                <a:latin typeface="Times New Roman" panose="02020603050405020304" pitchFamily="18" charset="0"/>
                <a:ea typeface="Calibri" panose="020F0502020204030204" pitchFamily="34" charset="0"/>
                <a:cs typeface="Arial" panose="020B0604020202020204" pitchFamily="34" charset="0"/>
              </a:rPr>
              <a:t>43rd 	</a:t>
            </a:r>
            <a:r>
              <a:rPr lang="en-US" sz="1400" dirty="0">
                <a:effectLst/>
                <a:latin typeface="Times New Roman" panose="02020603050405020304" pitchFamily="18" charset="0"/>
                <a:ea typeface="Calibri" panose="020F0502020204030204" pitchFamily="34" charset="0"/>
                <a:cs typeface="Arial" panose="020B0604020202020204" pitchFamily="34" charset="0"/>
              </a:rPr>
              <a:t>AIAA/ASME/ASCE/AHS/ASC Structures, Structural Dynamics, and Materials Con, Denver, Colorado, 2002</a:t>
            </a:r>
            <a:endParaRPr lang="el-GR" sz="1400" dirty="0">
              <a:effectLst/>
              <a:latin typeface="Times New Roman" panose="02020603050405020304" pitchFamily="18" charset="0"/>
              <a:ea typeface="Calibri" panose="020F0502020204030204" pitchFamily="34" charset="0"/>
              <a:cs typeface="Arial" panose="020B0604020202020204" pitchFamily="34" charset="0"/>
            </a:endParaRPr>
          </a:p>
          <a:p>
            <a:r>
              <a:rPr lang="el-GR" sz="1400" dirty="0">
                <a:latin typeface="Times New Roman" panose="02020603050405020304" pitchFamily="18" charset="0"/>
                <a:cs typeface="Arial" panose="020B0604020202020204" pitchFamily="34" charset="0"/>
              </a:rPr>
              <a:t>[12]	</a:t>
            </a:r>
            <a:r>
              <a:rPr lang="en-US" sz="1400" dirty="0">
                <a:effectLst/>
                <a:latin typeface="Times New Roman" panose="02020603050405020304" pitchFamily="18" charset="0"/>
                <a:ea typeface="Calibri" panose="020F0502020204030204" pitchFamily="34" charset="0"/>
                <a:cs typeface="Arial" panose="020B0604020202020204" pitchFamily="34" charset="0"/>
              </a:rPr>
              <a:t>F. Odermann </a:t>
            </a:r>
            <a:r>
              <a:rPr lang="el-GR" sz="1400" dirty="0">
                <a:effectLst/>
                <a:latin typeface="Times New Roman" panose="02020603050405020304" pitchFamily="18" charset="0"/>
                <a:ea typeface="Calibri" panose="020F0502020204030204" pitchFamily="34" charset="0"/>
                <a:cs typeface="Arial" panose="020B0604020202020204" pitchFamily="34" charset="0"/>
              </a:rPr>
              <a:t>και</a:t>
            </a:r>
            <a:r>
              <a:rPr lang="en-US" sz="1400" dirty="0">
                <a:effectLst/>
                <a:latin typeface="Times New Roman" panose="02020603050405020304" pitchFamily="18" charset="0"/>
                <a:ea typeface="Calibri" panose="020F0502020204030204" pitchFamily="34" charset="0"/>
                <a:cs typeface="Arial" panose="020B0604020202020204" pitchFamily="34" charset="0"/>
              </a:rPr>
              <a:t> A. Kling, «Shear-Compression Buckling Test Method on Curved Stiffened Composite Panels,» </a:t>
            </a:r>
            <a:r>
              <a:rPr lang="el-GR" sz="1400" dirty="0">
                <a:effectLst/>
                <a:latin typeface="Times New Roman" panose="02020603050405020304" pitchFamily="18" charset="0"/>
                <a:ea typeface="Calibri" panose="020F0502020204030204" pitchFamily="34" charset="0"/>
                <a:cs typeface="Arial" panose="020B0604020202020204" pitchFamily="34" charset="0"/>
              </a:rPr>
              <a:t>σε </a:t>
            </a:r>
            <a:r>
              <a:rPr lang="en-US" sz="1400" dirty="0">
                <a:effectLst/>
                <a:latin typeface="Times New Roman" panose="02020603050405020304" pitchFamily="18" charset="0"/>
                <a:ea typeface="Calibri" panose="020F0502020204030204" pitchFamily="34" charset="0"/>
                <a:cs typeface="Arial" panose="020B0604020202020204" pitchFamily="34" charset="0"/>
              </a:rPr>
              <a:t>European Conference on </a:t>
            </a:r>
            <a:r>
              <a:rPr lang="el-GR" sz="1400" dirty="0">
                <a:effectLst/>
                <a:latin typeface="Times New Roman" panose="02020603050405020304" pitchFamily="18" charset="0"/>
                <a:ea typeface="Calibri" panose="020F0502020204030204" pitchFamily="34" charset="0"/>
                <a:cs typeface="Arial" panose="020B0604020202020204" pitchFamily="34" charset="0"/>
              </a:rPr>
              <a:t>	</a:t>
            </a:r>
            <a:r>
              <a:rPr lang="en-US" sz="1400" dirty="0">
                <a:effectLst/>
                <a:latin typeface="Times New Roman" panose="02020603050405020304" pitchFamily="18" charset="0"/>
                <a:ea typeface="Calibri" panose="020F0502020204030204" pitchFamily="34" charset="0"/>
                <a:cs typeface="Arial" panose="020B0604020202020204" pitchFamily="34" charset="0"/>
              </a:rPr>
              <a:t>Composite Materials, Seville, Spain, 2014</a:t>
            </a:r>
            <a:endParaRPr lang="en-US" sz="1400" dirty="0"/>
          </a:p>
        </p:txBody>
      </p:sp>
      <p:grpSp>
        <p:nvGrpSpPr>
          <p:cNvPr id="10" name="Group 9">
            <a:extLst>
              <a:ext uri="{FF2B5EF4-FFF2-40B4-BE49-F238E27FC236}">
                <a16:creationId xmlns:a16="http://schemas.microsoft.com/office/drawing/2014/main" id="{2FEEEC2D-2C04-4464-80BF-03F915B9CDDE}"/>
              </a:ext>
            </a:extLst>
          </p:cNvPr>
          <p:cNvGrpSpPr/>
          <p:nvPr/>
        </p:nvGrpSpPr>
        <p:grpSpPr>
          <a:xfrm>
            <a:off x="-1" y="6126480"/>
            <a:ext cx="12192000" cy="731520"/>
            <a:chOff x="-1" y="6126480"/>
            <a:chExt cx="12192000" cy="731520"/>
          </a:xfrm>
        </p:grpSpPr>
        <p:sp>
          <p:nvSpPr>
            <p:cNvPr id="11" name="Freeform: Shape 10">
              <a:extLst>
                <a:ext uri="{FF2B5EF4-FFF2-40B4-BE49-F238E27FC236}">
                  <a16:creationId xmlns:a16="http://schemas.microsoft.com/office/drawing/2014/main" id="{85B5C6CE-14A9-4B98-98C0-8237ED4FC013}"/>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E32DAE9-EF1C-4735-87C7-3E00F63F0BE1}"/>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21</a:t>
              </a:r>
            </a:p>
          </p:txBody>
        </p:sp>
      </p:grpSp>
    </p:spTree>
    <p:extLst>
      <p:ext uri="{BB962C8B-B14F-4D97-AF65-F5344CB8AC3E}">
        <p14:creationId xmlns:p14="http://schemas.microsoft.com/office/powerpoint/2010/main" val="263664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metal&#10;&#10;Description automatically generated">
            <a:extLst>
              <a:ext uri="{FF2B5EF4-FFF2-40B4-BE49-F238E27FC236}">
                <a16:creationId xmlns:a16="http://schemas.microsoft.com/office/drawing/2014/main" id="{B40CCF49-C185-4F64-9739-8BA9FB785463}"/>
              </a:ext>
            </a:extLst>
          </p:cNvPr>
          <p:cNvPicPr>
            <a:picLocks noChangeAspect="1"/>
          </p:cNvPicPr>
          <p:nvPr/>
        </p:nvPicPr>
        <p:blipFill>
          <a:blip r:embed="rId2">
            <a:alphaModFix amt="12000"/>
            <a:extLst>
              <a:ext uri="{BEBA8EAE-BF5A-486C-A8C5-ECC9F3942E4B}">
                <a14:imgProps xmlns:a14="http://schemas.microsoft.com/office/drawing/2010/main">
                  <a14:imgLayer r:embed="rId3">
                    <a14:imgEffect>
                      <a14:brightnessContrast bright="3000" contrast="3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50800" dir="5400000" algn="ctr" rotWithShape="0">
              <a:srgbClr val="000000">
                <a:alpha val="37000"/>
              </a:srgbClr>
            </a:outerShdw>
          </a:effectLst>
        </p:spPr>
      </p:pic>
      <p:grpSp>
        <p:nvGrpSpPr>
          <p:cNvPr id="11" name="Group 10">
            <a:extLst>
              <a:ext uri="{FF2B5EF4-FFF2-40B4-BE49-F238E27FC236}">
                <a16:creationId xmlns:a16="http://schemas.microsoft.com/office/drawing/2014/main" id="{09D60215-4BE4-4983-8020-09480D4C963E}"/>
              </a:ext>
            </a:extLst>
          </p:cNvPr>
          <p:cNvGrpSpPr/>
          <p:nvPr/>
        </p:nvGrpSpPr>
        <p:grpSpPr>
          <a:xfrm>
            <a:off x="9429135" y="209828"/>
            <a:ext cx="2593914" cy="726923"/>
            <a:chOff x="9429135" y="209828"/>
            <a:chExt cx="2593914" cy="726923"/>
          </a:xfrm>
        </p:grpSpPr>
        <p:pic>
          <p:nvPicPr>
            <p:cNvPr id="7" name="Picture 6" descr="A picture containing light, night sky&#10;&#10;Description automatically generated">
              <a:extLst>
                <a:ext uri="{FF2B5EF4-FFF2-40B4-BE49-F238E27FC236}">
                  <a16:creationId xmlns:a16="http://schemas.microsoft.com/office/drawing/2014/main" id="{DDDCED77-891E-4D39-8F6F-6576CBB6F3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1787" y="209828"/>
              <a:ext cx="331262" cy="726921"/>
            </a:xfrm>
            <a:prstGeom prst="rect">
              <a:avLst/>
            </a:prstGeom>
          </p:spPr>
        </p:pic>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gr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2A27E920-40E9-4271-90D8-1781C223E6B2}"/>
              </a:ext>
            </a:extLst>
          </p:cNvPr>
          <p:cNvSpPr txBox="1"/>
          <p:nvPr/>
        </p:nvSpPr>
        <p:spPr>
          <a:xfrm>
            <a:off x="2593388" y="3167390"/>
            <a:ext cx="7005225" cy="523220"/>
          </a:xfrm>
          <a:prstGeom prst="rect">
            <a:avLst/>
          </a:prstGeom>
          <a:noFill/>
        </p:spPr>
        <p:txBody>
          <a:bodyPr wrap="square" rtlCol="0">
            <a:spAutoFit/>
          </a:bodyPr>
          <a:lstStyle/>
          <a:p>
            <a:pPr algn="ctr"/>
            <a:r>
              <a:rPr lang="en-US" sz="2800" dirty="0"/>
              <a:t>Thank you for your attention</a:t>
            </a:r>
            <a:r>
              <a:rPr lang="el-GR" sz="2800" dirty="0"/>
              <a:t>!</a:t>
            </a:r>
          </a:p>
        </p:txBody>
      </p:sp>
      <p:sp>
        <p:nvSpPr>
          <p:cNvPr id="8" name="TextBox 7">
            <a:extLst>
              <a:ext uri="{FF2B5EF4-FFF2-40B4-BE49-F238E27FC236}">
                <a16:creationId xmlns:a16="http://schemas.microsoft.com/office/drawing/2014/main" id="{04C980D5-AD43-4D48-810D-79E009EBDC30}"/>
              </a:ext>
            </a:extLst>
          </p:cNvPr>
          <p:cNvSpPr txBox="1"/>
          <p:nvPr/>
        </p:nvSpPr>
        <p:spPr>
          <a:xfrm>
            <a:off x="1137677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2" name="Freeform: Shape 11">
            <a:extLst>
              <a:ext uri="{FF2B5EF4-FFF2-40B4-BE49-F238E27FC236}">
                <a16:creationId xmlns:a16="http://schemas.microsoft.com/office/drawing/2014/main" id="{D4CFAFD4-02C6-4854-BB34-F5C02B544AB1}"/>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739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37FD92A-BBEF-42B9-A5D2-D649440DAFEA}"/>
              </a:ext>
            </a:extLst>
          </p:cNvPr>
          <p:cNvSpPr txBox="1"/>
          <p:nvPr/>
        </p:nvSpPr>
        <p:spPr>
          <a:xfrm>
            <a:off x="11573521" y="6383018"/>
            <a:ext cx="480643" cy="338554"/>
          </a:xfrm>
          <a:prstGeom prst="rect">
            <a:avLst/>
          </a:prstGeom>
          <a:noFill/>
        </p:spPr>
        <p:txBody>
          <a:bodyPr wrap="square" rtlCol="0">
            <a:spAutoFit/>
          </a:bodyPr>
          <a:lstStyle/>
          <a:p>
            <a:pPr algn="ctr"/>
            <a:r>
              <a:rPr lang="en-US" sz="1600" dirty="0">
                <a:solidFill>
                  <a:schemeClr val="bg1"/>
                </a:solidFill>
              </a:rPr>
              <a:t>3</a:t>
            </a:r>
          </a:p>
        </p:txBody>
      </p:sp>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Introduction</a:t>
            </a:r>
            <a:r>
              <a:rPr lang="el-GR" sz="2400" b="1" dirty="0"/>
              <a:t> (1/2) – </a:t>
            </a:r>
            <a:r>
              <a:rPr lang="en-US" sz="2400" b="1" dirty="0"/>
              <a:t>Stiffened panels</a:t>
            </a:r>
            <a:endParaRPr lang="en-US" b="1" dirty="0"/>
          </a:p>
        </p:txBody>
      </p:sp>
      <p:grpSp>
        <p:nvGrpSpPr>
          <p:cNvPr id="3" name="Group 2">
            <a:extLst>
              <a:ext uri="{FF2B5EF4-FFF2-40B4-BE49-F238E27FC236}">
                <a16:creationId xmlns:a16="http://schemas.microsoft.com/office/drawing/2014/main" id="{D619357A-4B38-448B-8A19-FB79A4111675}"/>
              </a:ext>
            </a:extLst>
          </p:cNvPr>
          <p:cNvGrpSpPr/>
          <p:nvPr/>
        </p:nvGrpSpPr>
        <p:grpSpPr>
          <a:xfrm>
            <a:off x="147484" y="2171620"/>
            <a:ext cx="5163928" cy="2791759"/>
            <a:chOff x="147484" y="2964034"/>
            <a:chExt cx="5163928" cy="2791759"/>
          </a:xfrm>
        </p:grpSpPr>
        <p:sp>
          <p:nvSpPr>
            <p:cNvPr id="40" name="TextBox 39">
              <a:extLst>
                <a:ext uri="{FF2B5EF4-FFF2-40B4-BE49-F238E27FC236}">
                  <a16:creationId xmlns:a16="http://schemas.microsoft.com/office/drawing/2014/main" id="{955842AA-319D-4B54-B2D4-2E2FB644DF7F}"/>
                </a:ext>
              </a:extLst>
            </p:cNvPr>
            <p:cNvSpPr txBox="1"/>
            <p:nvPr/>
          </p:nvSpPr>
          <p:spPr>
            <a:xfrm>
              <a:off x="171671" y="2964034"/>
              <a:ext cx="5139741" cy="1200329"/>
            </a:xfrm>
            <a:prstGeom prst="rect">
              <a:avLst/>
            </a:prstGeom>
            <a:noFill/>
          </p:spPr>
          <p:txBody>
            <a:bodyPr wrap="square" rtlCol="0">
              <a:spAutoFit/>
            </a:bodyPr>
            <a:lstStyle/>
            <a:p>
              <a:r>
                <a:rPr lang="en-US" dirty="0"/>
                <a:t>The fuselage is subjected to:</a:t>
              </a:r>
              <a:endParaRPr lang="el-GR" dirty="0"/>
            </a:p>
            <a:p>
              <a:pPr marL="285750" indent="-285750">
                <a:buFont typeface="Wingdings" panose="05000000000000000000" pitchFamily="2" charset="2"/>
                <a:buChar char="v"/>
              </a:pPr>
              <a:r>
                <a:rPr lang="en-US" dirty="0"/>
                <a:t>Axial tensile loads</a:t>
              </a:r>
              <a:endParaRPr lang="el-GR" dirty="0"/>
            </a:p>
            <a:p>
              <a:pPr marL="285750" indent="-285750">
                <a:buFont typeface="Wingdings" panose="05000000000000000000" pitchFamily="2" charset="2"/>
                <a:buChar char="v"/>
              </a:pPr>
              <a:r>
                <a:rPr lang="en-US" dirty="0"/>
                <a:t>Axial compressive loads</a:t>
              </a:r>
              <a:endParaRPr lang="el-GR" dirty="0"/>
            </a:p>
            <a:p>
              <a:pPr marL="285750" indent="-285750">
                <a:buFont typeface="Wingdings" panose="05000000000000000000" pitchFamily="2" charset="2"/>
                <a:buChar char="v"/>
              </a:pPr>
              <a:r>
                <a:rPr lang="en-US" dirty="0"/>
                <a:t>Combination of</a:t>
              </a:r>
              <a:r>
                <a:rPr lang="el-GR" dirty="0"/>
                <a:t> </a:t>
              </a:r>
              <a:r>
                <a:rPr lang="en-US" dirty="0"/>
                <a:t>tensile</a:t>
              </a:r>
              <a:r>
                <a:rPr lang="el-GR" dirty="0"/>
                <a:t>/</a:t>
              </a:r>
              <a:r>
                <a:rPr lang="en-US" dirty="0"/>
                <a:t>compressive</a:t>
              </a:r>
              <a:r>
                <a:rPr lang="el-GR" dirty="0"/>
                <a:t> </a:t>
              </a:r>
              <a:r>
                <a:rPr lang="en-US" dirty="0"/>
                <a:t>loads</a:t>
              </a:r>
              <a:endParaRPr lang="el-GR" dirty="0"/>
            </a:p>
          </p:txBody>
        </p:sp>
        <p:sp>
          <p:nvSpPr>
            <p:cNvPr id="41" name="TextBox 40">
              <a:extLst>
                <a:ext uri="{FF2B5EF4-FFF2-40B4-BE49-F238E27FC236}">
                  <a16:creationId xmlns:a16="http://schemas.microsoft.com/office/drawing/2014/main" id="{392D6E9D-F714-4725-9AFE-6987361382C4}"/>
                </a:ext>
              </a:extLst>
            </p:cNvPr>
            <p:cNvSpPr txBox="1"/>
            <p:nvPr/>
          </p:nvSpPr>
          <p:spPr>
            <a:xfrm>
              <a:off x="147484" y="4555464"/>
              <a:ext cx="4463359" cy="1200329"/>
            </a:xfrm>
            <a:prstGeom prst="rect">
              <a:avLst/>
            </a:prstGeom>
            <a:noFill/>
          </p:spPr>
          <p:txBody>
            <a:bodyPr wrap="square" rtlCol="0">
              <a:spAutoFit/>
            </a:bodyPr>
            <a:lstStyle/>
            <a:p>
              <a:r>
                <a:rPr lang="en-US" dirty="0"/>
                <a:t>They are primarily constructed from:</a:t>
              </a:r>
              <a:endParaRPr lang="el-GR" dirty="0"/>
            </a:p>
            <a:p>
              <a:pPr marL="285750" indent="-285750">
                <a:buFont typeface="Wingdings" panose="05000000000000000000" pitchFamily="2" charset="2"/>
                <a:buChar char="v"/>
              </a:pPr>
              <a:r>
                <a:rPr lang="en-US" dirty="0"/>
                <a:t>Aluminum alloys</a:t>
              </a:r>
            </a:p>
            <a:p>
              <a:pPr marL="285750" indent="-285750">
                <a:buFont typeface="Wingdings" panose="05000000000000000000" pitchFamily="2" charset="2"/>
                <a:buChar char="v"/>
              </a:pPr>
              <a:r>
                <a:rPr lang="en-US" dirty="0"/>
                <a:t>Multilayer carbon fiber–reinforced polymer (CFRP) composites</a:t>
              </a:r>
            </a:p>
          </p:txBody>
        </p:sp>
      </p:grpSp>
      <p:grpSp>
        <p:nvGrpSpPr>
          <p:cNvPr id="55" name="Group 54">
            <a:extLst>
              <a:ext uri="{FF2B5EF4-FFF2-40B4-BE49-F238E27FC236}">
                <a16:creationId xmlns:a16="http://schemas.microsoft.com/office/drawing/2014/main" id="{EF9336F6-556C-4617-89F4-BE0AE0B6470D}"/>
              </a:ext>
            </a:extLst>
          </p:cNvPr>
          <p:cNvGrpSpPr/>
          <p:nvPr/>
        </p:nvGrpSpPr>
        <p:grpSpPr>
          <a:xfrm>
            <a:off x="5431793" y="1193384"/>
            <a:ext cx="6814275" cy="4626681"/>
            <a:chOff x="5431793" y="1137975"/>
            <a:chExt cx="6814275" cy="4626681"/>
          </a:xfrm>
        </p:grpSpPr>
        <p:grpSp>
          <p:nvGrpSpPr>
            <p:cNvPr id="16" name="Group 15">
              <a:extLst>
                <a:ext uri="{FF2B5EF4-FFF2-40B4-BE49-F238E27FC236}">
                  <a16:creationId xmlns:a16="http://schemas.microsoft.com/office/drawing/2014/main" id="{345C8BBF-FF62-4078-976B-A066DC02FC2D}"/>
                </a:ext>
              </a:extLst>
            </p:cNvPr>
            <p:cNvGrpSpPr/>
            <p:nvPr/>
          </p:nvGrpSpPr>
          <p:grpSpPr>
            <a:xfrm>
              <a:off x="5431793" y="1368904"/>
              <a:ext cx="4166062" cy="4395752"/>
              <a:chOff x="5431793" y="1410972"/>
              <a:chExt cx="4166062" cy="4395752"/>
            </a:xfrm>
          </p:grpSpPr>
          <p:pic>
            <p:nvPicPr>
              <p:cNvPr id="5" name="Picture 4" descr="A picture containing indoor, floor, ceiling&#10;&#10;Description automatically generated">
                <a:extLst>
                  <a:ext uri="{FF2B5EF4-FFF2-40B4-BE49-F238E27FC236}">
                    <a16:creationId xmlns:a16="http://schemas.microsoft.com/office/drawing/2014/main" id="{3B3A8432-32BB-45CB-8317-3D0092688661}"/>
                  </a:ext>
                </a:extLst>
              </p:cNvPr>
              <p:cNvPicPr>
                <a:picLocks noChangeAspect="1"/>
              </p:cNvPicPr>
              <p:nvPr/>
            </p:nvPicPr>
            <p:blipFill rotWithShape="1">
              <a:blip r:embed="rId4">
                <a:extLst>
                  <a:ext uri="{28A0092B-C50C-407E-A947-70E740481C1C}">
                    <a14:useLocalDpi xmlns:a14="http://schemas.microsoft.com/office/drawing/2010/main" val="0"/>
                  </a:ext>
                </a:extLst>
              </a:blip>
              <a:srcRect l="19128" t="7478" r="26243" b="9372"/>
              <a:stretch/>
            </p:blipFill>
            <p:spPr>
              <a:xfrm>
                <a:off x="5506670" y="1410972"/>
                <a:ext cx="4016309" cy="4054481"/>
              </a:xfrm>
              <a:prstGeom prst="rect">
                <a:avLst/>
              </a:prstGeom>
              <a:effectLst>
                <a:outerShdw blurRad="38100" dist="12700" sx="101000" sy="101000" algn="ctr" rotWithShape="0">
                  <a:prstClr val="black">
                    <a:alpha val="40000"/>
                  </a:prstClr>
                </a:outerShdw>
              </a:effectLst>
            </p:spPr>
          </p:pic>
          <p:sp>
            <p:nvSpPr>
              <p:cNvPr id="10" name="TextBox 9">
                <a:extLst>
                  <a:ext uri="{FF2B5EF4-FFF2-40B4-BE49-F238E27FC236}">
                    <a16:creationId xmlns:a16="http://schemas.microsoft.com/office/drawing/2014/main" id="{47B83934-799B-4E03-B8C3-8CFDFE9D9C0E}"/>
                  </a:ext>
                </a:extLst>
              </p:cNvPr>
              <p:cNvSpPr txBox="1"/>
              <p:nvPr/>
            </p:nvSpPr>
            <p:spPr>
              <a:xfrm>
                <a:off x="5431793" y="5483559"/>
                <a:ext cx="4166062" cy="323165"/>
              </a:xfrm>
              <a:prstGeom prst="rect">
                <a:avLst/>
              </a:prstGeom>
              <a:noFill/>
            </p:spPr>
            <p:txBody>
              <a:bodyPr wrap="square" rtlCol="0">
                <a:spAutoFit/>
              </a:bodyPr>
              <a:lstStyle/>
              <a:p>
                <a:pPr algn="ctr"/>
                <a:r>
                  <a:rPr lang="en-US" sz="1500" dirty="0">
                    <a:solidFill>
                      <a:schemeClr val="accent5">
                        <a:lumMod val="50000"/>
                      </a:schemeClr>
                    </a:solidFill>
                  </a:rPr>
                  <a:t>Stiffened Panel - Boeing 747-800 [1]</a:t>
                </a:r>
              </a:p>
            </p:txBody>
          </p:sp>
        </p:grpSp>
        <p:sp>
          <p:nvSpPr>
            <p:cNvPr id="7" name="TextBox 6">
              <a:extLst>
                <a:ext uri="{FF2B5EF4-FFF2-40B4-BE49-F238E27FC236}">
                  <a16:creationId xmlns:a16="http://schemas.microsoft.com/office/drawing/2014/main" id="{F6F9DDF6-40AF-4B92-A2B0-5CDC5765650F}"/>
                </a:ext>
              </a:extLst>
            </p:cNvPr>
            <p:cNvSpPr txBox="1"/>
            <p:nvPr/>
          </p:nvSpPr>
          <p:spPr>
            <a:xfrm>
              <a:off x="9913493" y="1137975"/>
              <a:ext cx="1964653" cy="369332"/>
            </a:xfrm>
            <a:prstGeom prst="rect">
              <a:avLst/>
            </a:prstGeom>
            <a:noFill/>
          </p:spPr>
          <p:txBody>
            <a:bodyPr wrap="square" rtlCol="0">
              <a:spAutoFit/>
            </a:bodyPr>
            <a:lstStyle/>
            <a:p>
              <a:r>
                <a:rPr lang="en-US" dirty="0"/>
                <a:t>Skin</a:t>
              </a:r>
            </a:p>
          </p:txBody>
        </p:sp>
        <p:sp>
          <p:nvSpPr>
            <p:cNvPr id="19" name="TextBox 18">
              <a:extLst>
                <a:ext uri="{FF2B5EF4-FFF2-40B4-BE49-F238E27FC236}">
                  <a16:creationId xmlns:a16="http://schemas.microsoft.com/office/drawing/2014/main" id="{F39BE586-8419-48D3-94AA-BACDCD073B13}"/>
                </a:ext>
              </a:extLst>
            </p:cNvPr>
            <p:cNvSpPr txBox="1"/>
            <p:nvPr/>
          </p:nvSpPr>
          <p:spPr>
            <a:xfrm>
              <a:off x="9913494" y="2857415"/>
              <a:ext cx="2332574" cy="369332"/>
            </a:xfrm>
            <a:prstGeom prst="rect">
              <a:avLst/>
            </a:prstGeom>
            <a:noFill/>
          </p:spPr>
          <p:txBody>
            <a:bodyPr wrap="square" rtlCol="0">
              <a:spAutoFit/>
            </a:bodyPr>
            <a:lstStyle/>
            <a:p>
              <a:r>
                <a:rPr lang="en-US" dirty="0"/>
                <a:t>Frames</a:t>
              </a:r>
            </a:p>
          </p:txBody>
        </p:sp>
        <p:sp>
          <p:nvSpPr>
            <p:cNvPr id="23" name="TextBox 22">
              <a:extLst>
                <a:ext uri="{FF2B5EF4-FFF2-40B4-BE49-F238E27FC236}">
                  <a16:creationId xmlns:a16="http://schemas.microsoft.com/office/drawing/2014/main" id="{E932A6F1-4EF2-4FFC-B123-C255B0135C6E}"/>
                </a:ext>
              </a:extLst>
            </p:cNvPr>
            <p:cNvSpPr txBox="1"/>
            <p:nvPr/>
          </p:nvSpPr>
          <p:spPr>
            <a:xfrm>
              <a:off x="9913493" y="2067969"/>
              <a:ext cx="2296363" cy="369332"/>
            </a:xfrm>
            <a:prstGeom prst="rect">
              <a:avLst/>
            </a:prstGeom>
            <a:noFill/>
          </p:spPr>
          <p:txBody>
            <a:bodyPr wrap="square" rtlCol="0">
              <a:spAutoFit/>
            </a:bodyPr>
            <a:lstStyle/>
            <a:p>
              <a:r>
                <a:rPr lang="en-US" dirty="0"/>
                <a:t>Stringers</a:t>
              </a:r>
            </a:p>
          </p:txBody>
        </p:sp>
        <p:grpSp>
          <p:nvGrpSpPr>
            <p:cNvPr id="32" name="Group 31">
              <a:extLst>
                <a:ext uri="{FF2B5EF4-FFF2-40B4-BE49-F238E27FC236}">
                  <a16:creationId xmlns:a16="http://schemas.microsoft.com/office/drawing/2014/main" id="{EF55E527-1547-4462-A44C-7A93F776E14D}"/>
                </a:ext>
              </a:extLst>
            </p:cNvPr>
            <p:cNvGrpSpPr/>
            <p:nvPr/>
          </p:nvGrpSpPr>
          <p:grpSpPr>
            <a:xfrm>
              <a:off x="8935770" y="1322641"/>
              <a:ext cx="977723" cy="403209"/>
              <a:chOff x="8935770" y="1322641"/>
              <a:chExt cx="977723" cy="403209"/>
            </a:xfrm>
          </p:grpSpPr>
          <p:cxnSp>
            <p:nvCxnSpPr>
              <p:cNvPr id="15" name="Straight Arrow Connector 14">
                <a:extLst>
                  <a:ext uri="{FF2B5EF4-FFF2-40B4-BE49-F238E27FC236}">
                    <a16:creationId xmlns:a16="http://schemas.microsoft.com/office/drawing/2014/main" id="{5D67201F-D59D-4524-9050-F919150C0E26}"/>
                  </a:ext>
                </a:extLst>
              </p:cNvPr>
              <p:cNvCxnSpPr>
                <a:cxnSpLocks/>
                <a:endCxn id="7" idx="1"/>
              </p:cNvCxnSpPr>
              <p:nvPr/>
            </p:nvCxnSpPr>
            <p:spPr>
              <a:xfrm flipV="1">
                <a:off x="8990091" y="1322641"/>
                <a:ext cx="923402" cy="36699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Oval 20">
                <a:extLst>
                  <a:ext uri="{FF2B5EF4-FFF2-40B4-BE49-F238E27FC236}">
                    <a16:creationId xmlns:a16="http://schemas.microsoft.com/office/drawing/2014/main" id="{8D0A8B1C-20A8-43F2-8C92-8D1B6C1F7227}"/>
                  </a:ext>
                </a:extLst>
              </p:cNvPr>
              <p:cNvSpPr/>
              <p:nvPr/>
            </p:nvSpPr>
            <p:spPr>
              <a:xfrm>
                <a:off x="8935770" y="1680131"/>
                <a:ext cx="54321"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97A2A0EC-B3BE-41F0-9F95-2196AFA244F1}"/>
                </a:ext>
              </a:extLst>
            </p:cNvPr>
            <p:cNvGrpSpPr/>
            <p:nvPr/>
          </p:nvGrpSpPr>
          <p:grpSpPr>
            <a:xfrm>
              <a:off x="9034117" y="2247717"/>
              <a:ext cx="923403" cy="385103"/>
              <a:chOff x="8935770" y="1322641"/>
              <a:chExt cx="977724" cy="385103"/>
            </a:xfrm>
          </p:grpSpPr>
          <p:cxnSp>
            <p:nvCxnSpPr>
              <p:cNvPr id="46" name="Straight Arrow Connector 45">
                <a:extLst>
                  <a:ext uri="{FF2B5EF4-FFF2-40B4-BE49-F238E27FC236}">
                    <a16:creationId xmlns:a16="http://schemas.microsoft.com/office/drawing/2014/main" id="{33C10190-8639-4957-B4ED-CA570DEB1F97}"/>
                  </a:ext>
                </a:extLst>
              </p:cNvPr>
              <p:cNvCxnSpPr>
                <a:cxnSpLocks/>
              </p:cNvCxnSpPr>
              <p:nvPr/>
            </p:nvCxnSpPr>
            <p:spPr>
              <a:xfrm flipV="1">
                <a:off x="8990091" y="1322641"/>
                <a:ext cx="923403" cy="366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7" name="Oval 46">
                <a:extLst>
                  <a:ext uri="{FF2B5EF4-FFF2-40B4-BE49-F238E27FC236}">
                    <a16:creationId xmlns:a16="http://schemas.microsoft.com/office/drawing/2014/main" id="{246CE495-D780-4F87-96B2-F37B0F5CE247}"/>
                  </a:ext>
                </a:extLst>
              </p:cNvPr>
              <p:cNvSpPr/>
              <p:nvPr/>
            </p:nvSpPr>
            <p:spPr>
              <a:xfrm>
                <a:off x="8935770" y="1662025"/>
                <a:ext cx="54321"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2148D8F3-DDF3-41E7-B041-ADA9146CA609}"/>
                </a:ext>
              </a:extLst>
            </p:cNvPr>
            <p:cNvGrpSpPr/>
            <p:nvPr/>
          </p:nvGrpSpPr>
          <p:grpSpPr>
            <a:xfrm rot="670417">
              <a:off x="8792196" y="3065483"/>
              <a:ext cx="1151266" cy="383424"/>
              <a:chOff x="8938777" y="1394452"/>
              <a:chExt cx="1041457" cy="329887"/>
            </a:xfrm>
          </p:grpSpPr>
          <p:cxnSp>
            <p:nvCxnSpPr>
              <p:cNvPr id="50" name="Straight Arrow Connector 49">
                <a:extLst>
                  <a:ext uri="{FF2B5EF4-FFF2-40B4-BE49-F238E27FC236}">
                    <a16:creationId xmlns:a16="http://schemas.microsoft.com/office/drawing/2014/main" id="{64556A3C-ECF6-44E9-B58E-0D64ED088131}"/>
                  </a:ext>
                </a:extLst>
              </p:cNvPr>
              <p:cNvCxnSpPr>
                <a:cxnSpLocks/>
              </p:cNvCxnSpPr>
              <p:nvPr/>
            </p:nvCxnSpPr>
            <p:spPr>
              <a:xfrm rot="20929583" flipV="1">
                <a:off x="8959732" y="1394452"/>
                <a:ext cx="1020502" cy="203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1" name="Oval 50">
                <a:extLst>
                  <a:ext uri="{FF2B5EF4-FFF2-40B4-BE49-F238E27FC236}">
                    <a16:creationId xmlns:a16="http://schemas.microsoft.com/office/drawing/2014/main" id="{6AA6E11C-E37D-45B4-A460-E89245487A19}"/>
                  </a:ext>
                </a:extLst>
              </p:cNvPr>
              <p:cNvSpPr/>
              <p:nvPr/>
            </p:nvSpPr>
            <p:spPr>
              <a:xfrm>
                <a:off x="8938777" y="1678620"/>
                <a:ext cx="54321" cy="4571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grpSp>
        <p:nvGrpSpPr>
          <p:cNvPr id="62" name="Group 61">
            <a:extLst>
              <a:ext uri="{FF2B5EF4-FFF2-40B4-BE49-F238E27FC236}">
                <a16:creationId xmlns:a16="http://schemas.microsoft.com/office/drawing/2014/main" id="{4CCDE6F4-7052-4A47-9E65-75DA0950014B}"/>
              </a:ext>
            </a:extLst>
          </p:cNvPr>
          <p:cNvGrpSpPr/>
          <p:nvPr/>
        </p:nvGrpSpPr>
        <p:grpSpPr>
          <a:xfrm>
            <a:off x="-1" y="6126480"/>
            <a:ext cx="12192000" cy="731520"/>
            <a:chOff x="-1" y="6126480"/>
            <a:chExt cx="12192000" cy="731520"/>
          </a:xfrm>
        </p:grpSpPr>
        <p:sp>
          <p:nvSpPr>
            <p:cNvPr id="63" name="Freeform: Shape 62">
              <a:extLst>
                <a:ext uri="{FF2B5EF4-FFF2-40B4-BE49-F238E27FC236}">
                  <a16:creationId xmlns:a16="http://schemas.microsoft.com/office/drawing/2014/main" id="{86310237-9B17-4AC7-93E8-7F1447EFBF7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7A4B43FA-F546-41C5-B6ED-679E1B71AF73}"/>
                </a:ext>
              </a:extLst>
            </p:cNvPr>
            <p:cNvSpPr txBox="1"/>
            <p:nvPr/>
          </p:nvSpPr>
          <p:spPr>
            <a:xfrm>
              <a:off x="11614726" y="6309618"/>
              <a:ext cx="480643" cy="338554"/>
            </a:xfrm>
            <a:prstGeom prst="rect">
              <a:avLst/>
            </a:prstGeom>
            <a:noFill/>
          </p:spPr>
          <p:txBody>
            <a:bodyPr wrap="square" rtlCol="0">
              <a:spAutoFit/>
            </a:bodyPr>
            <a:lstStyle/>
            <a:p>
              <a:pPr algn="ctr"/>
              <a:r>
                <a:rPr lang="el-GR" sz="1600" dirty="0">
                  <a:solidFill>
                    <a:schemeClr val="bg1"/>
                  </a:solidFill>
                </a:rPr>
                <a:t>3</a:t>
              </a:r>
              <a:endParaRPr lang="en-US" sz="1600" dirty="0">
                <a:solidFill>
                  <a:schemeClr val="bg1"/>
                </a:solidFill>
              </a:endParaRPr>
            </a:p>
          </p:txBody>
        </p:sp>
      </p:grpSp>
    </p:spTree>
    <p:extLst>
      <p:ext uri="{BB962C8B-B14F-4D97-AF65-F5344CB8AC3E}">
        <p14:creationId xmlns:p14="http://schemas.microsoft.com/office/powerpoint/2010/main" val="3700890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Introduction</a:t>
            </a:r>
            <a:r>
              <a:rPr lang="el-GR" sz="2400" b="1" dirty="0"/>
              <a:t> (</a:t>
            </a:r>
            <a:r>
              <a:rPr lang="en-US" sz="2400" b="1" dirty="0"/>
              <a:t>2</a:t>
            </a:r>
            <a:r>
              <a:rPr lang="el-GR" sz="2400" b="1" dirty="0"/>
              <a:t>/2) - </a:t>
            </a:r>
            <a:r>
              <a:rPr lang="en-US" sz="2400" b="1" dirty="0"/>
              <a:t>Buckling</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4</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C772E4F5-FD3C-44E7-9EAA-49D47709FEDA}"/>
              </a:ext>
            </a:extLst>
          </p:cNvPr>
          <p:cNvSpPr txBox="1"/>
          <p:nvPr/>
        </p:nvSpPr>
        <p:spPr>
          <a:xfrm>
            <a:off x="4918841" y="6383018"/>
            <a:ext cx="2354317" cy="338554"/>
          </a:xfrm>
          <a:prstGeom prst="rect">
            <a:avLst/>
          </a:prstGeom>
          <a:noFill/>
        </p:spPr>
        <p:txBody>
          <a:bodyPr wrap="square" rtlCol="0">
            <a:spAutoFit/>
          </a:bodyPr>
          <a:lstStyle/>
          <a:p>
            <a:pPr algn="ctr"/>
            <a:r>
              <a:rPr lang="el-GR" sz="1600" dirty="0">
                <a:solidFill>
                  <a:schemeClr val="bg1"/>
                </a:solidFill>
              </a:rPr>
              <a:t>Πάτρα, 13/07/2022</a:t>
            </a:r>
            <a:endParaRPr lang="en-US" sz="1400" dirty="0">
              <a:solidFill>
                <a:schemeClr val="bg1"/>
              </a:solidFill>
            </a:endParaRPr>
          </a:p>
        </p:txBody>
      </p:sp>
      <p:grpSp>
        <p:nvGrpSpPr>
          <p:cNvPr id="55" name="Group 54">
            <a:extLst>
              <a:ext uri="{FF2B5EF4-FFF2-40B4-BE49-F238E27FC236}">
                <a16:creationId xmlns:a16="http://schemas.microsoft.com/office/drawing/2014/main" id="{A035C99C-1BFB-493A-8E7A-5A48133E0D0C}"/>
              </a:ext>
            </a:extLst>
          </p:cNvPr>
          <p:cNvGrpSpPr/>
          <p:nvPr/>
        </p:nvGrpSpPr>
        <p:grpSpPr>
          <a:xfrm>
            <a:off x="-1" y="6126480"/>
            <a:ext cx="12192000" cy="731520"/>
            <a:chOff x="-1" y="6126480"/>
            <a:chExt cx="12192000" cy="731520"/>
          </a:xfrm>
        </p:grpSpPr>
        <p:sp>
          <p:nvSpPr>
            <p:cNvPr id="56" name="Freeform: Shape 55">
              <a:extLst>
                <a:ext uri="{FF2B5EF4-FFF2-40B4-BE49-F238E27FC236}">
                  <a16:creationId xmlns:a16="http://schemas.microsoft.com/office/drawing/2014/main" id="{3A76C1D1-DAAE-4AB9-BF3E-3C26B37845C8}"/>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3FC62CB1-1EEF-476C-96F1-E615C875918F}"/>
                </a:ext>
              </a:extLst>
            </p:cNvPr>
            <p:cNvSpPr txBox="1"/>
            <p:nvPr/>
          </p:nvSpPr>
          <p:spPr>
            <a:xfrm>
              <a:off x="11614726" y="6309618"/>
              <a:ext cx="480643" cy="338554"/>
            </a:xfrm>
            <a:prstGeom prst="rect">
              <a:avLst/>
            </a:prstGeom>
            <a:noFill/>
          </p:spPr>
          <p:txBody>
            <a:bodyPr wrap="square" rtlCol="0">
              <a:spAutoFit/>
            </a:bodyPr>
            <a:lstStyle/>
            <a:p>
              <a:pPr algn="ctr"/>
              <a:r>
                <a:rPr lang="el-GR" sz="1600" dirty="0">
                  <a:solidFill>
                    <a:schemeClr val="bg1"/>
                  </a:solidFill>
                </a:rPr>
                <a:t>4</a:t>
              </a:r>
              <a:endParaRPr lang="en-US" sz="1600" dirty="0">
                <a:solidFill>
                  <a:schemeClr val="bg1"/>
                </a:solidFill>
              </a:endParaRPr>
            </a:p>
          </p:txBody>
        </p:sp>
      </p:grpSp>
      <p:sp>
        <p:nvSpPr>
          <p:cNvPr id="6" name="TextBox 5">
            <a:extLst>
              <a:ext uri="{FF2B5EF4-FFF2-40B4-BE49-F238E27FC236}">
                <a16:creationId xmlns:a16="http://schemas.microsoft.com/office/drawing/2014/main" id="{FD4D8F2E-3D49-4787-905B-6833328FF3C5}"/>
              </a:ext>
            </a:extLst>
          </p:cNvPr>
          <p:cNvSpPr txBox="1"/>
          <p:nvPr/>
        </p:nvSpPr>
        <p:spPr>
          <a:xfrm>
            <a:off x="147483" y="1543990"/>
            <a:ext cx="11870983" cy="646331"/>
          </a:xfrm>
          <a:prstGeom prst="rect">
            <a:avLst/>
          </a:prstGeom>
          <a:noFill/>
        </p:spPr>
        <p:txBody>
          <a:bodyPr wrap="square" rtlCol="0">
            <a:spAutoFit/>
          </a:bodyPr>
          <a:lstStyle/>
          <a:p>
            <a:pPr algn="just"/>
            <a:r>
              <a:rPr lang="en-US" b="1" dirty="0"/>
              <a:t>Buckling</a:t>
            </a:r>
            <a:r>
              <a:rPr lang="el-GR" b="1" dirty="0"/>
              <a:t> </a:t>
            </a:r>
            <a:r>
              <a:rPr lang="en-US" b="1" dirty="0"/>
              <a:t>●</a:t>
            </a:r>
            <a:r>
              <a:rPr lang="el-GR" dirty="0"/>
              <a:t> </a:t>
            </a:r>
            <a:r>
              <a:rPr lang="en-US" dirty="0"/>
              <a:t>The loss of a structure’s ability to retain its configuration when subjected to external loads, leading to abrupt deformations and significant displacements.</a:t>
            </a:r>
            <a:endParaRPr lang="el-GR" dirty="0"/>
          </a:p>
        </p:txBody>
      </p:sp>
      <p:grpSp>
        <p:nvGrpSpPr>
          <p:cNvPr id="17" name="Group 16">
            <a:extLst>
              <a:ext uri="{FF2B5EF4-FFF2-40B4-BE49-F238E27FC236}">
                <a16:creationId xmlns:a16="http://schemas.microsoft.com/office/drawing/2014/main" id="{FBBC1FB9-2A32-4E1B-839B-FDB53D7E69D6}"/>
              </a:ext>
            </a:extLst>
          </p:cNvPr>
          <p:cNvGrpSpPr/>
          <p:nvPr/>
        </p:nvGrpSpPr>
        <p:grpSpPr>
          <a:xfrm>
            <a:off x="1040831" y="2847343"/>
            <a:ext cx="10110338" cy="2596034"/>
            <a:chOff x="1419464" y="2269925"/>
            <a:chExt cx="9751578" cy="2295093"/>
          </a:xfrm>
        </p:grpSpPr>
        <p:grpSp>
          <p:nvGrpSpPr>
            <p:cNvPr id="3" name="Group 2">
              <a:extLst>
                <a:ext uri="{FF2B5EF4-FFF2-40B4-BE49-F238E27FC236}">
                  <a16:creationId xmlns:a16="http://schemas.microsoft.com/office/drawing/2014/main" id="{D57A82F3-3E49-4DC7-8F51-E6FB30EBF714}"/>
                </a:ext>
              </a:extLst>
            </p:cNvPr>
            <p:cNvGrpSpPr>
              <a:grpSpLocks noChangeAspect="1"/>
            </p:cNvGrpSpPr>
            <p:nvPr/>
          </p:nvGrpSpPr>
          <p:grpSpPr>
            <a:xfrm>
              <a:off x="6381153" y="2269925"/>
              <a:ext cx="4789889" cy="2295093"/>
              <a:chOff x="6174722" y="1078701"/>
              <a:chExt cx="6075155" cy="2703627"/>
            </a:xfrm>
          </p:grpSpPr>
          <p:grpSp>
            <p:nvGrpSpPr>
              <p:cNvPr id="7" name="Group 6">
                <a:extLst>
                  <a:ext uri="{FF2B5EF4-FFF2-40B4-BE49-F238E27FC236}">
                    <a16:creationId xmlns:a16="http://schemas.microsoft.com/office/drawing/2014/main" id="{19A425D3-09BA-49B6-8C91-4F98DFAC04DD}"/>
                  </a:ext>
                </a:extLst>
              </p:cNvPr>
              <p:cNvGrpSpPr/>
              <p:nvPr/>
            </p:nvGrpSpPr>
            <p:grpSpPr>
              <a:xfrm>
                <a:off x="6174722" y="1078701"/>
                <a:ext cx="5974357" cy="2703627"/>
                <a:chOff x="6150655" y="1363486"/>
                <a:chExt cx="5243596" cy="2415853"/>
              </a:xfrm>
            </p:grpSpPr>
            <p:pic>
              <p:nvPicPr>
                <p:cNvPr id="4" name="Picture 3" descr="Diagram, engineering drawing&#10;&#10;Description automatically generated">
                  <a:extLst>
                    <a:ext uri="{FF2B5EF4-FFF2-40B4-BE49-F238E27FC236}">
                      <a16:creationId xmlns:a16="http://schemas.microsoft.com/office/drawing/2014/main" id="{30051094-4D85-4307-94C8-A5F67BE5BA44}"/>
                    </a:ext>
                  </a:extLst>
                </p:cNvPr>
                <p:cNvPicPr>
                  <a:picLocks noChangeAspect="1"/>
                </p:cNvPicPr>
                <p:nvPr/>
              </p:nvPicPr>
              <p:blipFill rotWithShape="1">
                <a:blip r:embed="rId4">
                  <a:extLst>
                    <a:ext uri="{28A0092B-C50C-407E-A947-70E740481C1C}">
                      <a14:useLocalDpi xmlns:a14="http://schemas.microsoft.com/office/drawing/2010/main" val="0"/>
                    </a:ext>
                  </a:extLst>
                </a:blip>
                <a:srcRect l="10099" r="14601" b="21653"/>
                <a:stretch/>
              </p:blipFill>
              <p:spPr>
                <a:xfrm>
                  <a:off x="6150655" y="1363486"/>
                  <a:ext cx="4982870" cy="1947820"/>
                </a:xfrm>
                <a:prstGeom prst="rect">
                  <a:avLst/>
                </a:prstGeom>
              </p:spPr>
            </p:pic>
            <p:sp>
              <p:nvSpPr>
                <p:cNvPr id="5" name="TextBox 4">
                  <a:extLst>
                    <a:ext uri="{FF2B5EF4-FFF2-40B4-BE49-F238E27FC236}">
                      <a16:creationId xmlns:a16="http://schemas.microsoft.com/office/drawing/2014/main" id="{0F69BA7A-C8DE-431D-85A0-8DFF3D77EB57}"/>
                    </a:ext>
                  </a:extLst>
                </p:cNvPr>
                <p:cNvSpPr txBox="1"/>
                <p:nvPr/>
              </p:nvSpPr>
              <p:spPr>
                <a:xfrm>
                  <a:off x="6597103" y="3478604"/>
                  <a:ext cx="2282342" cy="300735"/>
                </a:xfrm>
                <a:prstGeom prst="rect">
                  <a:avLst/>
                </a:prstGeom>
                <a:noFill/>
              </p:spPr>
              <p:txBody>
                <a:bodyPr wrap="square" rtlCol="0">
                  <a:spAutoFit/>
                </a:bodyPr>
                <a:lstStyle/>
                <a:p>
                  <a:r>
                    <a:rPr lang="el-GR" sz="1500" dirty="0">
                      <a:solidFill>
                        <a:schemeClr val="accent5">
                          <a:lumMod val="50000"/>
                        </a:schemeClr>
                      </a:solidFill>
                    </a:rPr>
                    <a:t>α) </a:t>
                  </a:r>
                  <a:r>
                    <a:rPr lang="en-US" sz="1500" dirty="0">
                      <a:solidFill>
                        <a:schemeClr val="accent5">
                          <a:lumMod val="50000"/>
                        </a:schemeClr>
                      </a:solidFill>
                    </a:rPr>
                    <a:t>Global buckling</a:t>
                  </a:r>
                </a:p>
              </p:txBody>
            </p:sp>
            <p:sp>
              <p:nvSpPr>
                <p:cNvPr id="15" name="TextBox 14">
                  <a:extLst>
                    <a:ext uri="{FF2B5EF4-FFF2-40B4-BE49-F238E27FC236}">
                      <a16:creationId xmlns:a16="http://schemas.microsoft.com/office/drawing/2014/main" id="{D84EC85C-ED72-4F2C-A05E-9A44611B15E6}"/>
                    </a:ext>
                  </a:extLst>
                </p:cNvPr>
                <p:cNvSpPr txBox="1"/>
                <p:nvPr/>
              </p:nvSpPr>
              <p:spPr>
                <a:xfrm>
                  <a:off x="9111909" y="3478604"/>
                  <a:ext cx="2282342" cy="300735"/>
                </a:xfrm>
                <a:prstGeom prst="rect">
                  <a:avLst/>
                </a:prstGeom>
                <a:noFill/>
              </p:spPr>
              <p:txBody>
                <a:bodyPr wrap="square" rtlCol="0">
                  <a:spAutoFit/>
                </a:bodyPr>
                <a:lstStyle/>
                <a:p>
                  <a:r>
                    <a:rPr lang="el-GR" sz="1500" dirty="0">
                      <a:solidFill>
                        <a:schemeClr val="accent5">
                          <a:lumMod val="50000"/>
                        </a:schemeClr>
                      </a:solidFill>
                    </a:rPr>
                    <a:t>β) </a:t>
                  </a:r>
                  <a:r>
                    <a:rPr lang="en-US" sz="1500" dirty="0">
                      <a:solidFill>
                        <a:schemeClr val="accent5">
                          <a:lumMod val="50000"/>
                        </a:schemeClr>
                      </a:solidFill>
                    </a:rPr>
                    <a:t>Local buckling</a:t>
                  </a:r>
                </a:p>
              </p:txBody>
            </p:sp>
          </p:grpSp>
          <p:sp>
            <p:nvSpPr>
              <p:cNvPr id="16" name="TextBox 15">
                <a:extLst>
                  <a:ext uri="{FF2B5EF4-FFF2-40B4-BE49-F238E27FC236}">
                    <a16:creationId xmlns:a16="http://schemas.microsoft.com/office/drawing/2014/main" id="{8D317270-297D-40F2-9AE0-E6854A1E14C5}"/>
                  </a:ext>
                </a:extLst>
              </p:cNvPr>
              <p:cNvSpPr txBox="1"/>
              <p:nvPr/>
            </p:nvSpPr>
            <p:spPr>
              <a:xfrm>
                <a:off x="11335477" y="2954929"/>
                <a:ext cx="914400" cy="363721"/>
              </a:xfrm>
              <a:prstGeom prst="rect">
                <a:avLst/>
              </a:prstGeom>
              <a:noFill/>
            </p:spPr>
            <p:txBody>
              <a:bodyPr wrap="square" rtlCol="0">
                <a:spAutoFit/>
              </a:bodyPr>
              <a:lstStyle/>
              <a:p>
                <a:r>
                  <a:rPr lang="en-US" sz="1500" dirty="0">
                    <a:solidFill>
                      <a:schemeClr val="accent5">
                        <a:lumMod val="50000"/>
                      </a:schemeClr>
                    </a:solidFill>
                  </a:rPr>
                  <a:t>[2]</a:t>
                </a:r>
              </a:p>
            </p:txBody>
          </p:sp>
        </p:grpSp>
        <p:grpSp>
          <p:nvGrpSpPr>
            <p:cNvPr id="61" name="Group 60">
              <a:extLst>
                <a:ext uri="{FF2B5EF4-FFF2-40B4-BE49-F238E27FC236}">
                  <a16:creationId xmlns:a16="http://schemas.microsoft.com/office/drawing/2014/main" id="{0F261B5D-B52E-4073-BA38-8B637EC639F2}"/>
                </a:ext>
              </a:extLst>
            </p:cNvPr>
            <p:cNvGrpSpPr>
              <a:grpSpLocks noChangeAspect="1"/>
            </p:cNvGrpSpPr>
            <p:nvPr/>
          </p:nvGrpSpPr>
          <p:grpSpPr>
            <a:xfrm>
              <a:off x="1419464" y="2560900"/>
              <a:ext cx="3934823" cy="1640643"/>
              <a:chOff x="4688596" y="2039421"/>
              <a:chExt cx="6079979" cy="2027366"/>
            </a:xfrm>
          </p:grpSpPr>
          <p:pic>
            <p:nvPicPr>
              <p:cNvPr id="14" name="Picture 13" descr="A picture containing diagram&#10;&#10;Description automatically generated">
                <a:extLst>
                  <a:ext uri="{FF2B5EF4-FFF2-40B4-BE49-F238E27FC236}">
                    <a16:creationId xmlns:a16="http://schemas.microsoft.com/office/drawing/2014/main" id="{0FC6A53D-30A4-492E-8B02-3FBFF1DDDAEA}"/>
                  </a:ext>
                </a:extLst>
              </p:cNvPr>
              <p:cNvPicPr>
                <a:picLocks noChangeAspect="1"/>
              </p:cNvPicPr>
              <p:nvPr/>
            </p:nvPicPr>
            <p:blipFill rotWithShape="1">
              <a:blip r:embed="rId5">
                <a:extLst>
                  <a:ext uri="{28A0092B-C50C-407E-A947-70E740481C1C}">
                    <a14:useLocalDpi xmlns:a14="http://schemas.microsoft.com/office/drawing/2010/main" val="0"/>
                  </a:ext>
                </a:extLst>
              </a:blip>
              <a:srcRect t="2818" r="57770" b="17137"/>
              <a:stretch/>
            </p:blipFill>
            <p:spPr>
              <a:xfrm>
                <a:off x="4688596" y="2039421"/>
                <a:ext cx="2478394" cy="1904362"/>
              </a:xfrm>
              <a:prstGeom prst="rect">
                <a:avLst/>
              </a:prstGeom>
            </p:spPr>
          </p:pic>
          <p:grpSp>
            <p:nvGrpSpPr>
              <p:cNvPr id="31" name="Group 30">
                <a:extLst>
                  <a:ext uri="{FF2B5EF4-FFF2-40B4-BE49-F238E27FC236}">
                    <a16:creationId xmlns:a16="http://schemas.microsoft.com/office/drawing/2014/main" id="{295568F8-5701-482B-A535-466EF340E206}"/>
                  </a:ext>
                </a:extLst>
              </p:cNvPr>
              <p:cNvGrpSpPr/>
              <p:nvPr/>
            </p:nvGrpSpPr>
            <p:grpSpPr>
              <a:xfrm>
                <a:off x="7273158" y="2130001"/>
                <a:ext cx="3495417" cy="1936786"/>
                <a:chOff x="4303394" y="3984062"/>
                <a:chExt cx="3495417" cy="1936786"/>
              </a:xfrm>
            </p:grpSpPr>
            <p:pic>
              <p:nvPicPr>
                <p:cNvPr id="53" name="Picture 52" descr="A picture containing diagram&#10;&#10;Description automatically generated">
                  <a:extLst>
                    <a:ext uri="{FF2B5EF4-FFF2-40B4-BE49-F238E27FC236}">
                      <a16:creationId xmlns:a16="http://schemas.microsoft.com/office/drawing/2014/main" id="{B8F371DC-69BC-43AE-917B-EABC8AC3D7C8}"/>
                    </a:ext>
                  </a:extLst>
                </p:cNvPr>
                <p:cNvPicPr>
                  <a:picLocks noChangeAspect="1"/>
                </p:cNvPicPr>
                <p:nvPr/>
              </p:nvPicPr>
              <p:blipFill rotWithShape="1">
                <a:blip r:embed="rId5">
                  <a:extLst>
                    <a:ext uri="{28A0092B-C50C-407E-A947-70E740481C1C}">
                      <a14:useLocalDpi xmlns:a14="http://schemas.microsoft.com/office/drawing/2010/main" val="0"/>
                    </a:ext>
                  </a:extLst>
                </a:blip>
                <a:srcRect l="43620" t="11164" r="14150" b="7427"/>
                <a:stretch/>
              </p:blipFill>
              <p:spPr>
                <a:xfrm>
                  <a:off x="4303394" y="3984062"/>
                  <a:ext cx="2478393" cy="1936786"/>
                </a:xfrm>
                <a:prstGeom prst="rect">
                  <a:avLst/>
                </a:prstGeom>
              </p:spPr>
            </p:pic>
            <p:grpSp>
              <p:nvGrpSpPr>
                <p:cNvPr id="30" name="Group 29">
                  <a:extLst>
                    <a:ext uri="{FF2B5EF4-FFF2-40B4-BE49-F238E27FC236}">
                      <a16:creationId xmlns:a16="http://schemas.microsoft.com/office/drawing/2014/main" id="{B1BB589E-F574-45B2-9560-CF484C6BAC46}"/>
                    </a:ext>
                  </a:extLst>
                </p:cNvPr>
                <p:cNvGrpSpPr/>
                <p:nvPr/>
              </p:nvGrpSpPr>
              <p:grpSpPr>
                <a:xfrm>
                  <a:off x="5576835" y="4059889"/>
                  <a:ext cx="2221976" cy="1395926"/>
                  <a:chOff x="5576835" y="4059889"/>
                  <a:chExt cx="2221976" cy="1395926"/>
                </a:xfrm>
              </p:grpSpPr>
              <p:sp>
                <p:nvSpPr>
                  <p:cNvPr id="23" name="Rectangle 22">
                    <a:extLst>
                      <a:ext uri="{FF2B5EF4-FFF2-40B4-BE49-F238E27FC236}">
                        <a16:creationId xmlns:a16="http://schemas.microsoft.com/office/drawing/2014/main" id="{ED45B977-89C0-4884-A7AF-64DF0B36AB48}"/>
                      </a:ext>
                    </a:extLst>
                  </p:cNvPr>
                  <p:cNvSpPr/>
                  <p:nvPr/>
                </p:nvSpPr>
                <p:spPr>
                  <a:xfrm>
                    <a:off x="5780990" y="5152962"/>
                    <a:ext cx="845278" cy="3028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8" name="Rectangle 57">
                    <a:extLst>
                      <a:ext uri="{FF2B5EF4-FFF2-40B4-BE49-F238E27FC236}">
                        <a16:creationId xmlns:a16="http://schemas.microsoft.com/office/drawing/2014/main" id="{9A0229F4-7094-4320-922F-0104E8394F93}"/>
                      </a:ext>
                    </a:extLst>
                  </p:cNvPr>
                  <p:cNvSpPr/>
                  <p:nvPr/>
                </p:nvSpPr>
                <p:spPr>
                  <a:xfrm>
                    <a:off x="5576835" y="4059889"/>
                    <a:ext cx="1119734" cy="3028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58">
                    <a:extLst>
                      <a:ext uri="{FF2B5EF4-FFF2-40B4-BE49-F238E27FC236}">
                        <a16:creationId xmlns:a16="http://schemas.microsoft.com/office/drawing/2014/main" id="{E2CFC3F1-F6B8-4BE2-B1A5-AF03BF1A8B1B}"/>
                      </a:ext>
                    </a:extLst>
                  </p:cNvPr>
                  <p:cNvSpPr/>
                  <p:nvPr/>
                </p:nvSpPr>
                <p:spPr>
                  <a:xfrm>
                    <a:off x="5780990" y="4510055"/>
                    <a:ext cx="845278" cy="194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0" name="Rectangle 59">
                    <a:extLst>
                      <a:ext uri="{FF2B5EF4-FFF2-40B4-BE49-F238E27FC236}">
                        <a16:creationId xmlns:a16="http://schemas.microsoft.com/office/drawing/2014/main" id="{17D436D3-9166-435D-9511-AB41E2872165}"/>
                      </a:ext>
                    </a:extLst>
                  </p:cNvPr>
                  <p:cNvSpPr/>
                  <p:nvPr/>
                </p:nvSpPr>
                <p:spPr>
                  <a:xfrm>
                    <a:off x="6239737" y="4545442"/>
                    <a:ext cx="845278" cy="30285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28" name="Group 27">
                    <a:extLst>
                      <a:ext uri="{FF2B5EF4-FFF2-40B4-BE49-F238E27FC236}">
                        <a16:creationId xmlns:a16="http://schemas.microsoft.com/office/drawing/2014/main" id="{E11A7A06-3ADA-49B3-88D0-210B1AB0F816}"/>
                      </a:ext>
                    </a:extLst>
                  </p:cNvPr>
                  <p:cNvGrpSpPr/>
                  <p:nvPr/>
                </p:nvGrpSpPr>
                <p:grpSpPr>
                  <a:xfrm>
                    <a:off x="6136701" y="4182939"/>
                    <a:ext cx="1662110" cy="1092899"/>
                    <a:chOff x="6136701" y="4182939"/>
                    <a:chExt cx="1662110" cy="1092899"/>
                  </a:xfrm>
                </p:grpSpPr>
                <p:sp>
                  <p:nvSpPr>
                    <p:cNvPr id="26" name="TextBox 25">
                      <a:extLst>
                        <a:ext uri="{FF2B5EF4-FFF2-40B4-BE49-F238E27FC236}">
                          <a16:creationId xmlns:a16="http://schemas.microsoft.com/office/drawing/2014/main" id="{80ADE2FF-2711-4798-B96C-D01A2A8C1983}"/>
                        </a:ext>
                      </a:extLst>
                    </p:cNvPr>
                    <p:cNvSpPr txBox="1"/>
                    <p:nvPr/>
                  </p:nvSpPr>
                  <p:spPr>
                    <a:xfrm>
                      <a:off x="6136702" y="4182939"/>
                      <a:ext cx="1415485" cy="336236"/>
                    </a:xfrm>
                    <a:prstGeom prst="rect">
                      <a:avLst/>
                    </a:prstGeom>
                    <a:noFill/>
                  </p:spPr>
                  <p:txBody>
                    <a:bodyPr wrap="square" rtlCol="0">
                      <a:spAutoFit/>
                    </a:bodyPr>
                    <a:lstStyle/>
                    <a:p>
                      <a:r>
                        <a:rPr lang="en-US" sz="1400" dirty="0"/>
                        <a:t>Stable</a:t>
                      </a:r>
                    </a:p>
                  </p:txBody>
                </p:sp>
                <p:sp>
                  <p:nvSpPr>
                    <p:cNvPr id="63" name="TextBox 62">
                      <a:extLst>
                        <a:ext uri="{FF2B5EF4-FFF2-40B4-BE49-F238E27FC236}">
                          <a16:creationId xmlns:a16="http://schemas.microsoft.com/office/drawing/2014/main" id="{CCB5149A-4170-41D1-B577-A18C56B18F69}"/>
                        </a:ext>
                      </a:extLst>
                    </p:cNvPr>
                    <p:cNvSpPr txBox="1"/>
                    <p:nvPr/>
                  </p:nvSpPr>
                  <p:spPr>
                    <a:xfrm>
                      <a:off x="6136701" y="4939602"/>
                      <a:ext cx="1662110" cy="336236"/>
                    </a:xfrm>
                    <a:prstGeom prst="rect">
                      <a:avLst/>
                    </a:prstGeom>
                    <a:noFill/>
                  </p:spPr>
                  <p:txBody>
                    <a:bodyPr wrap="square" rtlCol="0">
                      <a:spAutoFit/>
                    </a:bodyPr>
                    <a:lstStyle/>
                    <a:p>
                      <a:r>
                        <a:rPr lang="en-US" sz="1400" dirty="0"/>
                        <a:t>Unstable</a:t>
                      </a:r>
                    </a:p>
                  </p:txBody>
                </p:sp>
                <p:sp>
                  <p:nvSpPr>
                    <p:cNvPr id="64" name="TextBox 63">
                      <a:extLst>
                        <a:ext uri="{FF2B5EF4-FFF2-40B4-BE49-F238E27FC236}">
                          <a16:creationId xmlns:a16="http://schemas.microsoft.com/office/drawing/2014/main" id="{4CA71ABC-7780-42B8-9468-1BAFBDC9BE76}"/>
                        </a:ext>
                      </a:extLst>
                    </p:cNvPr>
                    <p:cNvSpPr txBox="1"/>
                    <p:nvPr/>
                  </p:nvSpPr>
                  <p:spPr>
                    <a:xfrm>
                      <a:off x="6136701" y="4560446"/>
                      <a:ext cx="1662110" cy="336236"/>
                    </a:xfrm>
                    <a:prstGeom prst="rect">
                      <a:avLst/>
                    </a:prstGeom>
                    <a:noFill/>
                  </p:spPr>
                  <p:txBody>
                    <a:bodyPr wrap="square" rtlCol="0">
                      <a:spAutoFit/>
                    </a:bodyPr>
                    <a:lstStyle/>
                    <a:p>
                      <a:r>
                        <a:rPr lang="en-US" sz="1400" dirty="0"/>
                        <a:t>Neutral</a:t>
                      </a:r>
                    </a:p>
                  </p:txBody>
                </p:sp>
              </p:grpSp>
            </p:grpSp>
          </p:grpSp>
        </p:grpSp>
      </p:grpSp>
    </p:spTree>
    <p:extLst>
      <p:ext uri="{BB962C8B-B14F-4D97-AF65-F5344CB8AC3E}">
        <p14:creationId xmlns:p14="http://schemas.microsoft.com/office/powerpoint/2010/main" val="308136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8C2A061-9432-4F4E-AA99-BD1EB6FB9020}"/>
              </a:ext>
            </a:extLst>
          </p:cNvPr>
          <p:cNvGrpSpPr>
            <a:grpSpLocks noChangeAspect="1"/>
          </p:cNvGrpSpPr>
          <p:nvPr/>
        </p:nvGrpSpPr>
        <p:grpSpPr>
          <a:xfrm>
            <a:off x="7213881" y="1009592"/>
            <a:ext cx="3860237" cy="3319367"/>
            <a:chOff x="6689683" y="1297028"/>
            <a:chExt cx="4925043" cy="4007629"/>
          </a:xfrm>
        </p:grpSpPr>
        <p:pic>
          <p:nvPicPr>
            <p:cNvPr id="51" name="Picture 50">
              <a:extLst>
                <a:ext uri="{FF2B5EF4-FFF2-40B4-BE49-F238E27FC236}">
                  <a16:creationId xmlns:a16="http://schemas.microsoft.com/office/drawing/2014/main" id="{252C9FB4-A0C8-4EC1-9CC8-7BCC89A3A7EC}"/>
                </a:ext>
              </a:extLst>
            </p:cNvPr>
            <p:cNvPicPr>
              <a:picLocks noChangeAspect="1"/>
            </p:cNvPicPr>
            <p:nvPr/>
          </p:nvPicPr>
          <p:blipFill>
            <a:blip r:embed="rId2"/>
            <a:stretch>
              <a:fillRect/>
            </a:stretch>
          </p:blipFill>
          <p:spPr>
            <a:xfrm>
              <a:off x="6874620" y="3388859"/>
              <a:ext cx="1816325" cy="1915798"/>
            </a:xfrm>
            <a:prstGeom prst="rect">
              <a:avLst/>
            </a:prstGeom>
          </p:spPr>
        </p:pic>
        <p:pic>
          <p:nvPicPr>
            <p:cNvPr id="49" name="Picture 48">
              <a:extLst>
                <a:ext uri="{FF2B5EF4-FFF2-40B4-BE49-F238E27FC236}">
                  <a16:creationId xmlns:a16="http://schemas.microsoft.com/office/drawing/2014/main" id="{19CD307F-39ED-4898-A376-7C93CD315E7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0022362" y="1297028"/>
              <a:ext cx="1578434" cy="1951732"/>
            </a:xfrm>
            <a:prstGeom prst="rect">
              <a:avLst/>
            </a:prstGeom>
          </p:spPr>
        </p:pic>
        <p:pic>
          <p:nvPicPr>
            <p:cNvPr id="45" name="Picture 44">
              <a:extLst>
                <a:ext uri="{FF2B5EF4-FFF2-40B4-BE49-F238E27FC236}">
                  <a16:creationId xmlns:a16="http://schemas.microsoft.com/office/drawing/2014/main" id="{73F33C83-AF21-40F3-B152-B1A0F2073F4F}"/>
                </a:ext>
              </a:extLst>
            </p:cNvPr>
            <p:cNvPicPr>
              <a:picLocks noChangeAspect="1"/>
            </p:cNvPicPr>
            <p:nvPr/>
          </p:nvPicPr>
          <p:blipFill>
            <a:blip r:embed="rId5"/>
            <a:stretch>
              <a:fillRect/>
            </a:stretch>
          </p:blipFill>
          <p:spPr>
            <a:xfrm>
              <a:off x="6689683" y="1429289"/>
              <a:ext cx="2224876" cy="1970043"/>
            </a:xfrm>
            <a:prstGeom prst="rect">
              <a:avLst/>
            </a:prstGeom>
          </p:spPr>
        </p:pic>
        <p:pic>
          <p:nvPicPr>
            <p:cNvPr id="53" name="Picture 52">
              <a:extLst>
                <a:ext uri="{FF2B5EF4-FFF2-40B4-BE49-F238E27FC236}">
                  <a16:creationId xmlns:a16="http://schemas.microsoft.com/office/drawing/2014/main" id="{C52D105E-F99C-4D04-9B06-B4E8EE0BFA12}"/>
                </a:ext>
              </a:extLst>
            </p:cNvPr>
            <p:cNvPicPr>
              <a:picLocks noChangeAspect="1"/>
            </p:cNvPicPr>
            <p:nvPr/>
          </p:nvPicPr>
          <p:blipFill>
            <a:blip r:embed="rId6"/>
            <a:stretch>
              <a:fillRect/>
            </a:stretch>
          </p:blipFill>
          <p:spPr>
            <a:xfrm>
              <a:off x="9695333" y="3371873"/>
              <a:ext cx="1919393" cy="1915798"/>
            </a:xfrm>
            <a:prstGeom prst="rect">
              <a:avLst/>
            </a:prstGeom>
          </p:spPr>
        </p:pic>
      </p:grpSp>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8"/>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Purpose of study</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l-GR" sz="1600" dirty="0">
                <a:solidFill>
                  <a:schemeClr val="bg1"/>
                </a:solidFill>
              </a:rPr>
              <a:t>5</a:t>
            </a:r>
            <a:endParaRPr lang="en-US" sz="1600" dirty="0">
              <a:solidFill>
                <a:schemeClr val="bg1"/>
              </a:solidFill>
            </a:endParaRP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6" name="TextBox 35">
            <a:extLst>
              <a:ext uri="{FF2B5EF4-FFF2-40B4-BE49-F238E27FC236}">
                <a16:creationId xmlns:a16="http://schemas.microsoft.com/office/drawing/2014/main" id="{03C40072-6D1E-4489-988B-B0E608A15AB8}"/>
              </a:ext>
            </a:extLst>
          </p:cNvPr>
          <p:cNvSpPr txBox="1"/>
          <p:nvPr/>
        </p:nvSpPr>
        <p:spPr>
          <a:xfrm>
            <a:off x="4918841" y="6383018"/>
            <a:ext cx="2354317" cy="338554"/>
          </a:xfrm>
          <a:prstGeom prst="rect">
            <a:avLst/>
          </a:prstGeom>
          <a:noFill/>
        </p:spPr>
        <p:txBody>
          <a:bodyPr wrap="square" rtlCol="0">
            <a:spAutoFit/>
          </a:bodyPr>
          <a:lstStyle/>
          <a:p>
            <a:pPr algn="ctr"/>
            <a:r>
              <a:rPr lang="el-GR" sz="1600" dirty="0">
                <a:solidFill>
                  <a:schemeClr val="bg1"/>
                </a:solidFill>
              </a:rPr>
              <a:t>Πάτρα, 13/07/2022</a:t>
            </a:r>
            <a:endParaRPr lang="en-US" sz="1400" dirty="0">
              <a:solidFill>
                <a:schemeClr val="bg1"/>
              </a:solidFill>
            </a:endParaRPr>
          </a:p>
        </p:txBody>
      </p:sp>
      <p:grpSp>
        <p:nvGrpSpPr>
          <p:cNvPr id="47" name="Group 46">
            <a:extLst>
              <a:ext uri="{FF2B5EF4-FFF2-40B4-BE49-F238E27FC236}">
                <a16:creationId xmlns:a16="http://schemas.microsoft.com/office/drawing/2014/main" id="{522F88E0-4FC8-4A88-BB3D-79AD05AB36CE}"/>
              </a:ext>
            </a:extLst>
          </p:cNvPr>
          <p:cNvGrpSpPr/>
          <p:nvPr/>
        </p:nvGrpSpPr>
        <p:grpSpPr>
          <a:xfrm>
            <a:off x="-1" y="6126480"/>
            <a:ext cx="12192000" cy="731520"/>
            <a:chOff x="-1" y="6126480"/>
            <a:chExt cx="12192000" cy="731520"/>
          </a:xfrm>
        </p:grpSpPr>
        <p:sp>
          <p:nvSpPr>
            <p:cNvPr id="48" name="Freeform: Shape 47">
              <a:extLst>
                <a:ext uri="{FF2B5EF4-FFF2-40B4-BE49-F238E27FC236}">
                  <a16:creationId xmlns:a16="http://schemas.microsoft.com/office/drawing/2014/main" id="{91EE8E2D-91CF-4ACA-8577-4727AA7709E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D83B359-DCF5-4838-8321-C49218EDA747}"/>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5</a:t>
              </a:r>
            </a:p>
          </p:txBody>
        </p:sp>
      </p:grpSp>
      <p:grpSp>
        <p:nvGrpSpPr>
          <p:cNvPr id="10" name="Group 9">
            <a:extLst>
              <a:ext uri="{FF2B5EF4-FFF2-40B4-BE49-F238E27FC236}">
                <a16:creationId xmlns:a16="http://schemas.microsoft.com/office/drawing/2014/main" id="{C6B572C8-E661-4D44-ABD5-D9A06797ABC7}"/>
              </a:ext>
            </a:extLst>
          </p:cNvPr>
          <p:cNvGrpSpPr/>
          <p:nvPr/>
        </p:nvGrpSpPr>
        <p:grpSpPr>
          <a:xfrm>
            <a:off x="147483" y="1049164"/>
            <a:ext cx="6428878" cy="4915121"/>
            <a:chOff x="147483" y="986545"/>
            <a:chExt cx="6428878" cy="4915121"/>
          </a:xfrm>
        </p:grpSpPr>
        <p:sp>
          <p:nvSpPr>
            <p:cNvPr id="41" name="TextBox 40">
              <a:extLst>
                <a:ext uri="{FF2B5EF4-FFF2-40B4-BE49-F238E27FC236}">
                  <a16:creationId xmlns:a16="http://schemas.microsoft.com/office/drawing/2014/main" id="{9D058DB9-BF4A-4F33-B90F-BB1F4DF66B76}"/>
                </a:ext>
              </a:extLst>
            </p:cNvPr>
            <p:cNvSpPr txBox="1"/>
            <p:nvPr/>
          </p:nvSpPr>
          <p:spPr>
            <a:xfrm>
              <a:off x="147484" y="4147340"/>
              <a:ext cx="6026978" cy="1754326"/>
            </a:xfrm>
            <a:prstGeom prst="rect">
              <a:avLst/>
            </a:prstGeom>
            <a:noFill/>
          </p:spPr>
          <p:txBody>
            <a:bodyPr wrap="square" rtlCol="0">
              <a:spAutoFit/>
            </a:bodyPr>
            <a:lstStyle/>
            <a:p>
              <a:pPr marL="285750" indent="-285750">
                <a:buFont typeface="Wingdings" panose="05000000000000000000" pitchFamily="2" charset="2"/>
                <a:buChar char="v"/>
              </a:pPr>
              <a:r>
                <a:rPr lang="en-US" dirty="0"/>
                <a:t>Investigation of numerical methods for predicting the buckling of stiffened shells</a:t>
              </a:r>
            </a:p>
            <a:p>
              <a:pPr marL="285750" indent="-285750">
                <a:buFont typeface="Wingdings" panose="05000000000000000000" pitchFamily="2" charset="2"/>
                <a:buChar char="v"/>
              </a:pPr>
              <a:r>
                <a:rPr lang="en-US" dirty="0"/>
                <a:t>Parametrization of the problem</a:t>
              </a:r>
            </a:p>
            <a:p>
              <a:pPr marL="285750" indent="-285750">
                <a:buFont typeface="Wingdings" panose="05000000000000000000" pitchFamily="2" charset="2"/>
                <a:buChar char="v"/>
              </a:pPr>
              <a:r>
                <a:rPr lang="en-US" dirty="0"/>
                <a:t>Validation of numerical models</a:t>
              </a:r>
            </a:p>
            <a:p>
              <a:pPr marL="285750" indent="-285750">
                <a:buFont typeface="Wingdings" panose="05000000000000000000" pitchFamily="2" charset="2"/>
                <a:buChar char="v"/>
              </a:pPr>
              <a:r>
                <a:rPr lang="en-US" dirty="0"/>
                <a:t>Study of combined compression/shear buckling in stiffened fuselage panels</a:t>
              </a:r>
            </a:p>
          </p:txBody>
        </p:sp>
        <p:sp>
          <p:nvSpPr>
            <p:cNvPr id="55" name="Rectangle: Rounded Corners 54">
              <a:extLst>
                <a:ext uri="{FF2B5EF4-FFF2-40B4-BE49-F238E27FC236}">
                  <a16:creationId xmlns:a16="http://schemas.microsoft.com/office/drawing/2014/main" id="{E8ABDBA3-11B9-4AC9-A261-A367D0540CB7}"/>
                </a:ext>
              </a:extLst>
            </p:cNvPr>
            <p:cNvSpPr/>
            <p:nvPr/>
          </p:nvSpPr>
          <p:spPr>
            <a:xfrm>
              <a:off x="147483" y="986545"/>
              <a:ext cx="6026979" cy="457200"/>
            </a:xfrm>
            <a:prstGeom prst="roundRect">
              <a:avLst/>
            </a:pr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Validation of fuselage design</a:t>
              </a:r>
            </a:p>
          </p:txBody>
        </p:sp>
        <p:sp>
          <p:nvSpPr>
            <p:cNvPr id="56" name="Rectangle: Rounded Corners 55">
              <a:extLst>
                <a:ext uri="{FF2B5EF4-FFF2-40B4-BE49-F238E27FC236}">
                  <a16:creationId xmlns:a16="http://schemas.microsoft.com/office/drawing/2014/main" id="{76D7999B-7FBC-45F7-B8FC-FD3994CBBAA0}"/>
                </a:ext>
              </a:extLst>
            </p:cNvPr>
            <p:cNvSpPr/>
            <p:nvPr/>
          </p:nvSpPr>
          <p:spPr>
            <a:xfrm>
              <a:off x="147484" y="3783476"/>
              <a:ext cx="6026978" cy="410307"/>
            </a:xfrm>
            <a:prstGeom prst="roundRect">
              <a:avLst/>
            </a:pr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 goals</a:t>
              </a:r>
            </a:p>
          </p:txBody>
        </p:sp>
        <p:grpSp>
          <p:nvGrpSpPr>
            <p:cNvPr id="6" name="Group 5">
              <a:extLst>
                <a:ext uri="{FF2B5EF4-FFF2-40B4-BE49-F238E27FC236}">
                  <a16:creationId xmlns:a16="http://schemas.microsoft.com/office/drawing/2014/main" id="{1776972A-67F5-477F-B50D-ED58392CE1FB}"/>
                </a:ext>
              </a:extLst>
            </p:cNvPr>
            <p:cNvGrpSpPr/>
            <p:nvPr/>
          </p:nvGrpSpPr>
          <p:grpSpPr>
            <a:xfrm>
              <a:off x="210855" y="1530470"/>
              <a:ext cx="6365506" cy="2048653"/>
              <a:chOff x="2106224" y="1589284"/>
              <a:chExt cx="6365506" cy="2048653"/>
            </a:xfrm>
          </p:grpSpPr>
          <p:sp>
            <p:nvSpPr>
              <p:cNvPr id="29" name="Left Brace 28">
                <a:extLst>
                  <a:ext uri="{FF2B5EF4-FFF2-40B4-BE49-F238E27FC236}">
                    <a16:creationId xmlns:a16="http://schemas.microsoft.com/office/drawing/2014/main" id="{F277C5F0-27FF-40EC-823C-7A2775A118E4}"/>
                  </a:ext>
                </a:extLst>
              </p:cNvPr>
              <p:cNvSpPr/>
              <p:nvPr/>
            </p:nvSpPr>
            <p:spPr>
              <a:xfrm>
                <a:off x="5161384" y="1874709"/>
                <a:ext cx="506997" cy="1306839"/>
              </a:xfrm>
              <a:prstGeom prst="leftBrace">
                <a:avLst>
                  <a:gd name="adj1" fmla="val 20832"/>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5" name="Group 4">
                <a:extLst>
                  <a:ext uri="{FF2B5EF4-FFF2-40B4-BE49-F238E27FC236}">
                    <a16:creationId xmlns:a16="http://schemas.microsoft.com/office/drawing/2014/main" id="{EBE83442-7B05-4B50-B4DA-BE232CE40390}"/>
                  </a:ext>
                </a:extLst>
              </p:cNvPr>
              <p:cNvGrpSpPr/>
              <p:nvPr/>
            </p:nvGrpSpPr>
            <p:grpSpPr>
              <a:xfrm>
                <a:off x="2106224" y="1589284"/>
                <a:ext cx="6365506" cy="2048653"/>
                <a:chOff x="2106224" y="1589284"/>
                <a:chExt cx="6365506" cy="2048653"/>
              </a:xfrm>
            </p:grpSpPr>
            <p:sp>
              <p:nvSpPr>
                <p:cNvPr id="30" name="TextBox 29">
                  <a:extLst>
                    <a:ext uri="{FF2B5EF4-FFF2-40B4-BE49-F238E27FC236}">
                      <a16:creationId xmlns:a16="http://schemas.microsoft.com/office/drawing/2014/main" id="{EE267858-47B9-4E2E-8360-E345A5518B06}"/>
                    </a:ext>
                  </a:extLst>
                </p:cNvPr>
                <p:cNvSpPr txBox="1"/>
                <p:nvPr/>
              </p:nvSpPr>
              <p:spPr>
                <a:xfrm>
                  <a:off x="5637996" y="1874709"/>
                  <a:ext cx="2833734" cy="369332"/>
                </a:xfrm>
                <a:prstGeom prst="rect">
                  <a:avLst/>
                </a:prstGeom>
                <a:noFill/>
              </p:spPr>
              <p:txBody>
                <a:bodyPr wrap="square" rtlCol="0">
                  <a:spAutoFit/>
                </a:bodyPr>
                <a:lstStyle/>
                <a:p>
                  <a:r>
                    <a:rPr lang="el-GR" dirty="0"/>
                    <a:t>1. </a:t>
                  </a:r>
                  <a:r>
                    <a:rPr lang="en-US" dirty="0"/>
                    <a:t>Analytical equations</a:t>
                  </a:r>
                </a:p>
              </p:txBody>
            </p:sp>
            <p:sp>
              <p:nvSpPr>
                <p:cNvPr id="32" name="TextBox 31">
                  <a:extLst>
                    <a:ext uri="{FF2B5EF4-FFF2-40B4-BE49-F238E27FC236}">
                      <a16:creationId xmlns:a16="http://schemas.microsoft.com/office/drawing/2014/main" id="{312BBBAE-2064-40EE-9A7B-6E9D50065647}"/>
                    </a:ext>
                  </a:extLst>
                </p:cNvPr>
                <p:cNvSpPr txBox="1"/>
                <p:nvPr/>
              </p:nvSpPr>
              <p:spPr>
                <a:xfrm>
                  <a:off x="5637996" y="2331708"/>
                  <a:ext cx="2833734" cy="369332"/>
                </a:xfrm>
                <a:prstGeom prst="rect">
                  <a:avLst/>
                </a:prstGeom>
                <a:noFill/>
              </p:spPr>
              <p:txBody>
                <a:bodyPr wrap="square" rtlCol="0">
                  <a:spAutoFit/>
                </a:bodyPr>
                <a:lstStyle/>
                <a:p>
                  <a:r>
                    <a:rPr lang="en-US" dirty="0"/>
                    <a:t>2. Experimental methods</a:t>
                  </a:r>
                </a:p>
              </p:txBody>
            </p:sp>
            <p:sp>
              <p:nvSpPr>
                <p:cNvPr id="33" name="TextBox 32">
                  <a:extLst>
                    <a:ext uri="{FF2B5EF4-FFF2-40B4-BE49-F238E27FC236}">
                      <a16:creationId xmlns:a16="http://schemas.microsoft.com/office/drawing/2014/main" id="{4BD7E33C-EB6C-4E86-A8B9-BAC85F9B0AD2}"/>
                    </a:ext>
                  </a:extLst>
                </p:cNvPr>
                <p:cNvSpPr txBox="1"/>
                <p:nvPr/>
              </p:nvSpPr>
              <p:spPr>
                <a:xfrm>
                  <a:off x="5637996" y="2812216"/>
                  <a:ext cx="2833734" cy="369332"/>
                </a:xfrm>
                <a:prstGeom prst="rect">
                  <a:avLst/>
                </a:prstGeom>
                <a:noFill/>
              </p:spPr>
              <p:txBody>
                <a:bodyPr wrap="square" rtlCol="0">
                  <a:spAutoFit/>
                </a:bodyPr>
                <a:lstStyle/>
                <a:p>
                  <a:r>
                    <a:rPr lang="el-GR" dirty="0"/>
                    <a:t>3. </a:t>
                  </a:r>
                  <a:r>
                    <a:rPr lang="en-US" dirty="0"/>
                    <a:t>FEM</a:t>
                  </a:r>
                </a:p>
              </p:txBody>
            </p:sp>
            <p:pic>
              <p:nvPicPr>
                <p:cNvPr id="4" name="Picture 3">
                  <a:extLst>
                    <a:ext uri="{FF2B5EF4-FFF2-40B4-BE49-F238E27FC236}">
                      <a16:creationId xmlns:a16="http://schemas.microsoft.com/office/drawing/2014/main" id="{4217AA6C-A88E-482C-BA51-BA77D6064199}"/>
                    </a:ext>
                  </a:extLst>
                </p:cNvPr>
                <p:cNvPicPr>
                  <a:picLocks noChangeAspect="1"/>
                </p:cNvPicPr>
                <p:nvPr/>
              </p:nvPicPr>
              <p:blipFill rotWithShape="1">
                <a:blip r:embed="rId9"/>
                <a:srcRect l="1714" t="12159" r="-1714" b="-1354"/>
                <a:stretch/>
              </p:blipFill>
              <p:spPr>
                <a:xfrm>
                  <a:off x="2106224" y="1589284"/>
                  <a:ext cx="3055160" cy="2048653"/>
                </a:xfrm>
                <a:prstGeom prst="rect">
                  <a:avLst/>
                </a:prstGeom>
                <a:effectLst>
                  <a:outerShdw blurRad="63500" sx="102000" sy="102000" algn="ctr" rotWithShape="0">
                    <a:prstClr val="black">
                      <a:alpha val="40000"/>
                    </a:prstClr>
                  </a:outerShdw>
                </a:effectLst>
              </p:spPr>
            </p:pic>
          </p:grpSp>
        </p:grpSp>
      </p:grpSp>
      <p:sp>
        <p:nvSpPr>
          <p:cNvPr id="14" name="TextBox 13">
            <a:extLst>
              <a:ext uri="{FF2B5EF4-FFF2-40B4-BE49-F238E27FC236}">
                <a16:creationId xmlns:a16="http://schemas.microsoft.com/office/drawing/2014/main" id="{ED33F645-EC25-47A3-A3CD-1EFC8DB58DAA}"/>
              </a:ext>
            </a:extLst>
          </p:cNvPr>
          <p:cNvSpPr txBox="1"/>
          <p:nvPr/>
        </p:nvSpPr>
        <p:spPr>
          <a:xfrm>
            <a:off x="7596908" y="4765602"/>
            <a:ext cx="3866947" cy="1200329"/>
          </a:xfrm>
          <a:prstGeom prst="rect">
            <a:avLst/>
          </a:prstGeom>
          <a:noFill/>
        </p:spPr>
        <p:txBody>
          <a:bodyPr wrap="square" rtlCol="0">
            <a:spAutoFit/>
          </a:bodyPr>
          <a:lstStyle/>
          <a:p>
            <a:r>
              <a:rPr lang="en-US" dirty="0"/>
              <a:t>Load cases</a:t>
            </a:r>
            <a:r>
              <a:rPr lang="el-GR" dirty="0"/>
              <a:t>:</a:t>
            </a:r>
          </a:p>
          <a:p>
            <a:pPr marL="342900" indent="-342900">
              <a:buFont typeface="+mj-lt"/>
              <a:buAutoNum type="arabicPeriod"/>
            </a:pPr>
            <a:r>
              <a:rPr lang="en-US" dirty="0"/>
              <a:t>Axial compression</a:t>
            </a:r>
            <a:r>
              <a:rPr lang="el-GR" dirty="0"/>
              <a:t>	</a:t>
            </a:r>
          </a:p>
          <a:p>
            <a:pPr marL="342900" indent="-342900">
              <a:buFont typeface="+mj-lt"/>
              <a:buAutoNum type="arabicPeriod"/>
            </a:pPr>
            <a:r>
              <a:rPr lang="en-US" dirty="0"/>
              <a:t>In-plane shear</a:t>
            </a:r>
            <a:endParaRPr lang="el-GR" dirty="0"/>
          </a:p>
          <a:p>
            <a:pPr marL="342900" indent="-342900">
              <a:buFont typeface="+mj-lt"/>
              <a:buAutoNum type="arabicPeriod"/>
            </a:pPr>
            <a:r>
              <a:rPr lang="en-US" dirty="0"/>
              <a:t>Combined</a:t>
            </a:r>
            <a:r>
              <a:rPr lang="el-GR" dirty="0"/>
              <a:t> </a:t>
            </a:r>
            <a:r>
              <a:rPr lang="en-US" dirty="0"/>
              <a:t>compression</a:t>
            </a:r>
            <a:r>
              <a:rPr lang="el-GR" dirty="0"/>
              <a:t>/</a:t>
            </a:r>
            <a:r>
              <a:rPr lang="en-US" dirty="0"/>
              <a:t>shear</a:t>
            </a:r>
            <a:endParaRPr lang="el-GR" dirty="0"/>
          </a:p>
        </p:txBody>
      </p:sp>
    </p:spTree>
    <p:extLst>
      <p:ext uri="{BB962C8B-B14F-4D97-AF65-F5344CB8AC3E}">
        <p14:creationId xmlns:p14="http://schemas.microsoft.com/office/powerpoint/2010/main" val="377925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Development of numerical models</a:t>
            </a:r>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l-GR" sz="1600" dirty="0">
                <a:solidFill>
                  <a:schemeClr val="bg1"/>
                </a:solidFill>
              </a:rPr>
              <a:t>6</a:t>
            </a:r>
            <a:endParaRPr lang="en-US" sz="1600" dirty="0">
              <a:solidFill>
                <a:schemeClr val="bg1"/>
              </a:solidFill>
            </a:endParaRP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113" name="Picture 112">
            <a:extLst>
              <a:ext uri="{FF2B5EF4-FFF2-40B4-BE49-F238E27FC236}">
                <a16:creationId xmlns:a16="http://schemas.microsoft.com/office/drawing/2014/main" id="{A9FA87BF-A601-407F-9B6A-BB83AA3AE533}"/>
              </a:ext>
            </a:extLst>
          </p:cNvPr>
          <p:cNvPicPr>
            <a:picLocks noChangeAspect="1"/>
          </p:cNvPicPr>
          <p:nvPr/>
        </p:nvPicPr>
        <p:blipFill rotWithShape="1">
          <a:blip r:embed="rId4"/>
          <a:srcRect r="24998"/>
          <a:stretch/>
        </p:blipFill>
        <p:spPr>
          <a:xfrm>
            <a:off x="235015" y="1014500"/>
            <a:ext cx="5215171" cy="4828999"/>
          </a:xfrm>
          <a:prstGeom prst="rect">
            <a:avLst/>
          </a:prstGeom>
        </p:spPr>
      </p:pic>
      <p:grpSp>
        <p:nvGrpSpPr>
          <p:cNvPr id="10" name="Group 9">
            <a:extLst>
              <a:ext uri="{FF2B5EF4-FFF2-40B4-BE49-F238E27FC236}">
                <a16:creationId xmlns:a16="http://schemas.microsoft.com/office/drawing/2014/main" id="{B3359B35-307A-45AF-A416-D835F885B0B4}"/>
              </a:ext>
            </a:extLst>
          </p:cNvPr>
          <p:cNvGrpSpPr/>
          <p:nvPr/>
        </p:nvGrpSpPr>
        <p:grpSpPr>
          <a:xfrm>
            <a:off x="7225592" y="1013325"/>
            <a:ext cx="2907704" cy="5027123"/>
            <a:chOff x="7225592" y="1013325"/>
            <a:chExt cx="2907704" cy="5027123"/>
          </a:xfrm>
        </p:grpSpPr>
        <p:sp>
          <p:nvSpPr>
            <p:cNvPr id="116" name="Rectangle: Rounded Corners 115">
              <a:extLst>
                <a:ext uri="{FF2B5EF4-FFF2-40B4-BE49-F238E27FC236}">
                  <a16:creationId xmlns:a16="http://schemas.microsoft.com/office/drawing/2014/main" id="{F63FA41E-3DF2-494E-AA4D-6FB7653A59F4}"/>
                </a:ext>
              </a:extLst>
            </p:cNvPr>
            <p:cNvSpPr/>
            <p:nvPr/>
          </p:nvSpPr>
          <p:spPr>
            <a:xfrm>
              <a:off x="7225592" y="1013325"/>
              <a:ext cx="2907704" cy="411480"/>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Method of Shared Nodes</a:t>
              </a:r>
            </a:p>
          </p:txBody>
        </p:sp>
        <p:grpSp>
          <p:nvGrpSpPr>
            <p:cNvPr id="3" name="Group 2">
              <a:extLst>
                <a:ext uri="{FF2B5EF4-FFF2-40B4-BE49-F238E27FC236}">
                  <a16:creationId xmlns:a16="http://schemas.microsoft.com/office/drawing/2014/main" id="{EEA0BE4B-964D-4C38-B6E0-873E3FE16DB6}"/>
                </a:ext>
              </a:extLst>
            </p:cNvPr>
            <p:cNvGrpSpPr>
              <a:grpSpLocks noChangeAspect="1"/>
            </p:cNvGrpSpPr>
            <p:nvPr/>
          </p:nvGrpSpPr>
          <p:grpSpPr>
            <a:xfrm>
              <a:off x="7610169" y="1551162"/>
              <a:ext cx="2127705" cy="2040196"/>
              <a:chOff x="5450186" y="1552340"/>
              <a:chExt cx="2656124" cy="2546881"/>
            </a:xfrm>
          </p:grpSpPr>
          <p:pic>
            <p:nvPicPr>
              <p:cNvPr id="117" name="Picture 116">
                <a:extLst>
                  <a:ext uri="{FF2B5EF4-FFF2-40B4-BE49-F238E27FC236}">
                    <a16:creationId xmlns:a16="http://schemas.microsoft.com/office/drawing/2014/main" id="{ECE388A6-A06E-484E-9932-14EF31A3DFFD}"/>
                  </a:ext>
                </a:extLst>
              </p:cNvPr>
              <p:cNvPicPr>
                <a:picLocks noChangeAspect="1"/>
              </p:cNvPicPr>
              <p:nvPr/>
            </p:nvPicPr>
            <p:blipFill>
              <a:blip r:embed="rId5"/>
              <a:stretch>
                <a:fillRect/>
              </a:stretch>
            </p:blipFill>
            <p:spPr>
              <a:xfrm>
                <a:off x="5450186" y="1552340"/>
                <a:ext cx="1793095" cy="2546880"/>
              </a:xfrm>
              <a:prstGeom prst="rect">
                <a:avLst/>
              </a:prstGeom>
            </p:spPr>
          </p:pic>
          <p:grpSp>
            <p:nvGrpSpPr>
              <p:cNvPr id="118" name="Group 117">
                <a:extLst>
                  <a:ext uri="{FF2B5EF4-FFF2-40B4-BE49-F238E27FC236}">
                    <a16:creationId xmlns:a16="http://schemas.microsoft.com/office/drawing/2014/main" id="{F5FD5E22-B8E5-4F5F-A382-16F18E34BFFF}"/>
                  </a:ext>
                </a:extLst>
              </p:cNvPr>
              <p:cNvGrpSpPr/>
              <p:nvPr/>
            </p:nvGrpSpPr>
            <p:grpSpPr>
              <a:xfrm>
                <a:off x="7243281" y="1552341"/>
                <a:ext cx="863029" cy="2546880"/>
                <a:chOff x="2953558" y="2226505"/>
                <a:chExt cx="1618442" cy="3070891"/>
              </a:xfrm>
            </p:grpSpPr>
            <p:pic>
              <p:nvPicPr>
                <p:cNvPr id="119" name="Picture 118">
                  <a:extLst>
                    <a:ext uri="{FF2B5EF4-FFF2-40B4-BE49-F238E27FC236}">
                      <a16:creationId xmlns:a16="http://schemas.microsoft.com/office/drawing/2014/main" id="{A914815E-CCB5-41DA-A6BA-690B39469003}"/>
                    </a:ext>
                  </a:extLst>
                </p:cNvPr>
                <p:cNvPicPr>
                  <a:picLocks noChangeAspect="1"/>
                </p:cNvPicPr>
                <p:nvPr/>
              </p:nvPicPr>
              <p:blipFill>
                <a:blip r:embed="rId6"/>
                <a:stretch>
                  <a:fillRect/>
                </a:stretch>
              </p:blipFill>
              <p:spPr>
                <a:xfrm>
                  <a:off x="2953558" y="2226505"/>
                  <a:ext cx="1618442" cy="3070891"/>
                </a:xfrm>
                <a:prstGeom prst="rect">
                  <a:avLst/>
                </a:prstGeom>
              </p:spPr>
            </p:pic>
            <p:sp>
              <p:nvSpPr>
                <p:cNvPr id="120" name="Oval 119">
                  <a:extLst>
                    <a:ext uri="{FF2B5EF4-FFF2-40B4-BE49-F238E27FC236}">
                      <a16:creationId xmlns:a16="http://schemas.microsoft.com/office/drawing/2014/main" id="{CCF94793-6BE6-4E0D-A83F-8FD3C4CF3731}"/>
                    </a:ext>
                  </a:extLst>
                </p:cNvPr>
                <p:cNvSpPr/>
                <p:nvPr/>
              </p:nvSpPr>
              <p:spPr>
                <a:xfrm>
                  <a:off x="3762779" y="2687470"/>
                  <a:ext cx="59635"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39F34C8-EF75-404B-BD09-12932CED80B4}"/>
                    </a:ext>
                  </a:extLst>
                </p:cNvPr>
                <p:cNvSpPr/>
                <p:nvPr/>
              </p:nvSpPr>
              <p:spPr>
                <a:xfrm>
                  <a:off x="3762779" y="3334342"/>
                  <a:ext cx="59635"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F61FDA74-701A-4687-B847-E5EF43979225}"/>
                    </a:ext>
                  </a:extLst>
                </p:cNvPr>
                <p:cNvSpPr/>
                <p:nvPr/>
              </p:nvSpPr>
              <p:spPr>
                <a:xfrm>
                  <a:off x="3762779" y="3981214"/>
                  <a:ext cx="59635"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9FC629E-074F-4685-A49C-D1D796369B8B}"/>
                    </a:ext>
                  </a:extLst>
                </p:cNvPr>
                <p:cNvSpPr/>
                <p:nvPr/>
              </p:nvSpPr>
              <p:spPr>
                <a:xfrm>
                  <a:off x="3762779" y="4657558"/>
                  <a:ext cx="59635" cy="6400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124" name="Rectangle: Rounded Corners 123">
              <a:extLst>
                <a:ext uri="{FF2B5EF4-FFF2-40B4-BE49-F238E27FC236}">
                  <a16:creationId xmlns:a16="http://schemas.microsoft.com/office/drawing/2014/main" id="{C2C7C9CE-905D-4B54-AEB5-B5FAC9457136}"/>
                </a:ext>
              </a:extLst>
            </p:cNvPr>
            <p:cNvSpPr/>
            <p:nvPr/>
          </p:nvSpPr>
          <p:spPr>
            <a:xfrm>
              <a:off x="7225592" y="3677552"/>
              <a:ext cx="2907704" cy="411480"/>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SHELL181</a:t>
              </a:r>
            </a:p>
          </p:txBody>
        </p:sp>
        <p:grpSp>
          <p:nvGrpSpPr>
            <p:cNvPr id="125" name="Group 124">
              <a:extLst>
                <a:ext uri="{FF2B5EF4-FFF2-40B4-BE49-F238E27FC236}">
                  <a16:creationId xmlns:a16="http://schemas.microsoft.com/office/drawing/2014/main" id="{B16500F2-3229-421C-8E38-AB839E6C6151}"/>
                </a:ext>
              </a:extLst>
            </p:cNvPr>
            <p:cNvGrpSpPr/>
            <p:nvPr/>
          </p:nvGrpSpPr>
          <p:grpSpPr>
            <a:xfrm>
              <a:off x="7782808" y="4174594"/>
              <a:ext cx="1782429" cy="1865854"/>
              <a:chOff x="7038654" y="1402408"/>
              <a:chExt cx="2581275" cy="2305050"/>
            </a:xfrm>
          </p:grpSpPr>
          <p:pic>
            <p:nvPicPr>
              <p:cNvPr id="126" name="Picture 125" descr="Diagram&#10;&#10;Description automatically generated">
                <a:extLst>
                  <a:ext uri="{FF2B5EF4-FFF2-40B4-BE49-F238E27FC236}">
                    <a16:creationId xmlns:a16="http://schemas.microsoft.com/office/drawing/2014/main" id="{0A5BAB0C-681D-49BE-92BC-FA17528481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8654" y="1402408"/>
                <a:ext cx="2581275" cy="2305050"/>
              </a:xfrm>
              <a:prstGeom prst="rect">
                <a:avLst/>
              </a:prstGeom>
            </p:spPr>
          </p:pic>
          <p:sp>
            <p:nvSpPr>
              <p:cNvPr id="127" name="Rectangle 126">
                <a:extLst>
                  <a:ext uri="{FF2B5EF4-FFF2-40B4-BE49-F238E27FC236}">
                    <a16:creationId xmlns:a16="http://schemas.microsoft.com/office/drawing/2014/main" id="{097F88AC-7E5D-4B78-89A4-798355CEF9BA}"/>
                  </a:ext>
                </a:extLst>
              </p:cNvPr>
              <p:cNvSpPr/>
              <p:nvPr/>
            </p:nvSpPr>
            <p:spPr>
              <a:xfrm>
                <a:off x="8971935" y="3034779"/>
                <a:ext cx="647994" cy="672679"/>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8" name="Group 27">
            <a:extLst>
              <a:ext uri="{FF2B5EF4-FFF2-40B4-BE49-F238E27FC236}">
                <a16:creationId xmlns:a16="http://schemas.microsoft.com/office/drawing/2014/main" id="{2B70A1AD-EED0-4E62-8C2F-675C6E67A733}"/>
              </a:ext>
            </a:extLst>
          </p:cNvPr>
          <p:cNvGrpSpPr/>
          <p:nvPr/>
        </p:nvGrpSpPr>
        <p:grpSpPr>
          <a:xfrm>
            <a:off x="-1" y="6126480"/>
            <a:ext cx="12192000" cy="731520"/>
            <a:chOff x="-1" y="6126480"/>
            <a:chExt cx="12192000" cy="731520"/>
          </a:xfrm>
        </p:grpSpPr>
        <p:sp>
          <p:nvSpPr>
            <p:cNvPr id="29" name="Freeform: Shape 28">
              <a:extLst>
                <a:ext uri="{FF2B5EF4-FFF2-40B4-BE49-F238E27FC236}">
                  <a16:creationId xmlns:a16="http://schemas.microsoft.com/office/drawing/2014/main" id="{4774D0B4-4DA6-473A-8171-2877E50BB255}"/>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D7871684-8A81-4B83-A75F-998672A37DB2}"/>
                </a:ext>
              </a:extLst>
            </p:cNvPr>
            <p:cNvSpPr txBox="1"/>
            <p:nvPr/>
          </p:nvSpPr>
          <p:spPr>
            <a:xfrm>
              <a:off x="11614726" y="6309618"/>
              <a:ext cx="480643" cy="338554"/>
            </a:xfrm>
            <a:prstGeom prst="rect">
              <a:avLst/>
            </a:prstGeom>
            <a:noFill/>
          </p:spPr>
          <p:txBody>
            <a:bodyPr wrap="square" rtlCol="0">
              <a:spAutoFit/>
            </a:bodyPr>
            <a:lstStyle/>
            <a:p>
              <a:pPr algn="ctr"/>
              <a:r>
                <a:rPr lang="el-GR" sz="1600" dirty="0">
                  <a:solidFill>
                    <a:schemeClr val="bg1"/>
                  </a:solidFill>
                </a:rPr>
                <a:t>6</a:t>
              </a:r>
              <a:endParaRPr lang="en-US" sz="1600" dirty="0">
                <a:solidFill>
                  <a:schemeClr val="bg1"/>
                </a:solidFill>
              </a:endParaRPr>
            </a:p>
          </p:txBody>
        </p:sp>
      </p:grpSp>
      <p:sp>
        <p:nvSpPr>
          <p:cNvPr id="4" name="Rectangle 3">
            <a:extLst>
              <a:ext uri="{FF2B5EF4-FFF2-40B4-BE49-F238E27FC236}">
                <a16:creationId xmlns:a16="http://schemas.microsoft.com/office/drawing/2014/main" id="{3C4E9ECE-7CE1-E939-BDDD-0B940526E1BB}"/>
              </a:ext>
            </a:extLst>
          </p:cNvPr>
          <p:cNvSpPr/>
          <p:nvPr/>
        </p:nvSpPr>
        <p:spPr>
          <a:xfrm>
            <a:off x="1954445" y="1038435"/>
            <a:ext cx="4552962" cy="8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dirty="0"/>
              <a:t>1. Geometry definition</a:t>
            </a:r>
          </a:p>
          <a:p>
            <a:pPr lvl="1"/>
            <a:r>
              <a:rPr lang="en-US" sz="1400" dirty="0"/>
              <a:t>2. Element type definition</a:t>
            </a:r>
          </a:p>
          <a:p>
            <a:pPr lvl="1"/>
            <a:r>
              <a:rPr lang="en-US" sz="1400" dirty="0"/>
              <a:t>3. Material characterization</a:t>
            </a:r>
          </a:p>
          <a:p>
            <a:pPr lvl="1"/>
            <a:r>
              <a:rPr lang="en-US" sz="1400" dirty="0"/>
              <a:t>4. Meshing</a:t>
            </a:r>
          </a:p>
        </p:txBody>
      </p:sp>
      <p:sp>
        <p:nvSpPr>
          <p:cNvPr id="5" name="Rectangle 4">
            <a:extLst>
              <a:ext uri="{FF2B5EF4-FFF2-40B4-BE49-F238E27FC236}">
                <a16:creationId xmlns:a16="http://schemas.microsoft.com/office/drawing/2014/main" id="{E5BA4549-6864-C54F-F01C-7F973F2C7ADC}"/>
              </a:ext>
            </a:extLst>
          </p:cNvPr>
          <p:cNvSpPr/>
          <p:nvPr/>
        </p:nvSpPr>
        <p:spPr>
          <a:xfrm>
            <a:off x="1954445" y="2229938"/>
            <a:ext cx="4552962" cy="8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dirty="0"/>
              <a:t>5. Boundary conditions</a:t>
            </a:r>
          </a:p>
          <a:p>
            <a:pPr lvl="1"/>
            <a:r>
              <a:rPr lang="en-US" sz="1400" dirty="0"/>
              <a:t>6. Loads</a:t>
            </a:r>
          </a:p>
          <a:p>
            <a:pPr lvl="1"/>
            <a:r>
              <a:rPr lang="en-US" sz="1400" dirty="0"/>
              <a:t>7. Buckling linear analysis solvers</a:t>
            </a:r>
          </a:p>
          <a:p>
            <a:pPr lvl="1"/>
            <a:r>
              <a:rPr lang="en-US" sz="1400" dirty="0"/>
              <a:t>8. Solution</a:t>
            </a:r>
          </a:p>
        </p:txBody>
      </p:sp>
      <p:sp>
        <p:nvSpPr>
          <p:cNvPr id="6" name="Rectangle 5">
            <a:extLst>
              <a:ext uri="{FF2B5EF4-FFF2-40B4-BE49-F238E27FC236}">
                <a16:creationId xmlns:a16="http://schemas.microsoft.com/office/drawing/2014/main" id="{1696E394-CEBE-96C3-A639-2AD11DD50805}"/>
              </a:ext>
            </a:extLst>
          </p:cNvPr>
          <p:cNvSpPr/>
          <p:nvPr/>
        </p:nvSpPr>
        <p:spPr>
          <a:xfrm>
            <a:off x="1954445" y="3294517"/>
            <a:ext cx="4552962" cy="23720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dirty="0"/>
              <a:t>9. Introduction of initial imperfections</a:t>
            </a:r>
          </a:p>
        </p:txBody>
      </p:sp>
      <p:sp>
        <p:nvSpPr>
          <p:cNvPr id="7" name="Rectangle 6">
            <a:extLst>
              <a:ext uri="{FF2B5EF4-FFF2-40B4-BE49-F238E27FC236}">
                <a16:creationId xmlns:a16="http://schemas.microsoft.com/office/drawing/2014/main" id="{C8295A69-6E23-E7C8-BADB-F10EDD4AA4CE}"/>
              </a:ext>
            </a:extLst>
          </p:cNvPr>
          <p:cNvSpPr/>
          <p:nvPr/>
        </p:nvSpPr>
        <p:spPr>
          <a:xfrm>
            <a:off x="1954445" y="3784182"/>
            <a:ext cx="4552962" cy="8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dirty="0"/>
              <a:t>10. Boundary conditions</a:t>
            </a:r>
          </a:p>
          <a:p>
            <a:pPr lvl="1"/>
            <a:r>
              <a:rPr lang="en-US" sz="1400" dirty="0"/>
              <a:t>11. Loads</a:t>
            </a:r>
          </a:p>
          <a:p>
            <a:pPr lvl="1"/>
            <a:r>
              <a:rPr lang="en-US" sz="1400" dirty="0"/>
              <a:t>12. Buckling non-linear analysis solvers</a:t>
            </a:r>
          </a:p>
          <a:p>
            <a:pPr lvl="1"/>
            <a:r>
              <a:rPr lang="en-US" sz="1400" dirty="0"/>
              <a:t>13. Solution</a:t>
            </a:r>
          </a:p>
        </p:txBody>
      </p:sp>
      <p:sp>
        <p:nvSpPr>
          <p:cNvPr id="11" name="Rectangle 10">
            <a:extLst>
              <a:ext uri="{FF2B5EF4-FFF2-40B4-BE49-F238E27FC236}">
                <a16:creationId xmlns:a16="http://schemas.microsoft.com/office/drawing/2014/main" id="{961598AC-F074-FE4E-39DC-FFE06F733443}"/>
              </a:ext>
            </a:extLst>
          </p:cNvPr>
          <p:cNvSpPr/>
          <p:nvPr/>
        </p:nvSpPr>
        <p:spPr>
          <a:xfrm>
            <a:off x="1954445" y="5013374"/>
            <a:ext cx="4552962" cy="81897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lvl="1"/>
            <a:r>
              <a:rPr lang="en-US" sz="1400" dirty="0"/>
              <a:t>14. Investigation of results</a:t>
            </a:r>
          </a:p>
          <a:p>
            <a:pPr lvl="1"/>
            <a:r>
              <a:rPr lang="en-US" sz="1400" dirty="0"/>
              <a:t>15. Comparison and validation of results</a:t>
            </a:r>
          </a:p>
        </p:txBody>
      </p:sp>
    </p:spTree>
    <p:extLst>
      <p:ext uri="{BB962C8B-B14F-4D97-AF65-F5344CB8AC3E}">
        <p14:creationId xmlns:p14="http://schemas.microsoft.com/office/powerpoint/2010/main" val="314067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DBFAE887-DB18-40EA-B3DB-855516A396D5}"/>
              </a:ext>
            </a:extLst>
          </p:cNvPr>
          <p:cNvPicPr>
            <a:picLocks noChangeAspect="1"/>
          </p:cNvPicPr>
          <p:nvPr/>
        </p:nvPicPr>
        <p:blipFill rotWithShape="1">
          <a:blip r:embed="rId2"/>
          <a:srcRect l="6838"/>
          <a:stretch/>
        </p:blipFill>
        <p:spPr>
          <a:xfrm>
            <a:off x="548640" y="2152206"/>
            <a:ext cx="3691185" cy="3276142"/>
          </a:xfrm>
          <a:prstGeom prst="rect">
            <a:avLst/>
          </a:prstGeom>
        </p:spPr>
      </p:pic>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4"/>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(1/9) </a:t>
            </a:r>
            <a:endParaRPr lang="en-US"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A90BAC90-8E97-4416-B0EE-F209EF825963}"/>
              </a:ext>
            </a:extLst>
          </p:cNvPr>
          <p:cNvGrpSpPr/>
          <p:nvPr/>
        </p:nvGrpSpPr>
        <p:grpSpPr>
          <a:xfrm>
            <a:off x="147483" y="1038435"/>
            <a:ext cx="11897034" cy="415639"/>
            <a:chOff x="147483" y="1038435"/>
            <a:chExt cx="11897034" cy="415639"/>
          </a:xfrm>
        </p:grpSpPr>
        <p:sp>
          <p:nvSpPr>
            <p:cNvPr id="10" name="Rectangle: Rounded Corners 9">
              <a:extLst>
                <a:ext uri="{FF2B5EF4-FFF2-40B4-BE49-F238E27FC236}">
                  <a16:creationId xmlns:a16="http://schemas.microsoft.com/office/drawing/2014/main" id="{3D3D96E1-ACEC-4F0C-8C8E-39F94C83D95D}"/>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1. </a:t>
              </a:r>
              <a:r>
                <a:rPr lang="en-US" dirty="0"/>
                <a:t>Axial compression load case</a:t>
              </a:r>
            </a:p>
          </p:txBody>
        </p:sp>
        <p:sp>
          <p:nvSpPr>
            <p:cNvPr id="11" name="Rectangle: Rounded Corners 10">
              <a:extLst>
                <a:ext uri="{FF2B5EF4-FFF2-40B4-BE49-F238E27FC236}">
                  <a16:creationId xmlns:a16="http://schemas.microsoft.com/office/drawing/2014/main" id="{64BCA72C-F753-4A02-8694-61CAC529C844}"/>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 Plate</a:t>
              </a:r>
            </a:p>
          </p:txBody>
        </p:sp>
      </p:grpSp>
      <p:graphicFrame>
        <p:nvGraphicFramePr>
          <p:cNvPr id="24" name="Table 23">
            <a:extLst>
              <a:ext uri="{FF2B5EF4-FFF2-40B4-BE49-F238E27FC236}">
                <a16:creationId xmlns:a16="http://schemas.microsoft.com/office/drawing/2014/main" id="{07644BA9-D728-4DAA-B8D5-6C39125FC1FD}"/>
              </a:ext>
            </a:extLst>
          </p:cNvPr>
          <p:cNvGraphicFramePr>
            <a:graphicFrameLocks noGrp="1"/>
          </p:cNvGraphicFramePr>
          <p:nvPr>
            <p:extLst>
              <p:ext uri="{D42A27DB-BD31-4B8C-83A1-F6EECF244321}">
                <p14:modId xmlns:p14="http://schemas.microsoft.com/office/powerpoint/2010/main" val="2870965670"/>
              </p:ext>
            </p:extLst>
          </p:nvPr>
        </p:nvGraphicFramePr>
        <p:xfrm>
          <a:off x="8587177" y="1723544"/>
          <a:ext cx="2876679" cy="1206861"/>
        </p:xfrm>
        <a:graphic>
          <a:graphicData uri="http://schemas.openxmlformats.org/drawingml/2006/table">
            <a:tbl>
              <a:tblPr firstRow="1" bandRow="1">
                <a:tableStyleId>{F2DE63D5-997A-4646-A377-4702673A728D}</a:tableStyleId>
              </a:tblPr>
              <a:tblGrid>
                <a:gridCol w="1305682">
                  <a:extLst>
                    <a:ext uri="{9D8B030D-6E8A-4147-A177-3AD203B41FA5}">
                      <a16:colId xmlns:a16="http://schemas.microsoft.com/office/drawing/2014/main" val="1983770698"/>
                    </a:ext>
                  </a:extLst>
                </a:gridCol>
                <a:gridCol w="848740">
                  <a:extLst>
                    <a:ext uri="{9D8B030D-6E8A-4147-A177-3AD203B41FA5}">
                      <a16:colId xmlns:a16="http://schemas.microsoft.com/office/drawing/2014/main" val="663620449"/>
                    </a:ext>
                  </a:extLst>
                </a:gridCol>
                <a:gridCol w="722257">
                  <a:extLst>
                    <a:ext uri="{9D8B030D-6E8A-4147-A177-3AD203B41FA5}">
                      <a16:colId xmlns:a16="http://schemas.microsoft.com/office/drawing/2014/main" val="570044855"/>
                    </a:ext>
                  </a:extLst>
                </a:gridCol>
              </a:tblGrid>
              <a:tr h="402287">
                <a:tc>
                  <a:txBody>
                    <a:bodyPr/>
                    <a:lstStyle/>
                    <a:p>
                      <a:pPr algn="ctr"/>
                      <a:r>
                        <a:rPr lang="en-US" sz="1600" dirty="0">
                          <a:solidFill>
                            <a:schemeClr val="tx1"/>
                          </a:solidFill>
                        </a:rPr>
                        <a:t>N</a:t>
                      </a:r>
                      <a:r>
                        <a:rPr lang="en-US" sz="1600" baseline="-25000" dirty="0">
                          <a:solidFill>
                            <a:schemeClr val="tx1"/>
                          </a:solidFill>
                        </a:rPr>
                        <a:t>cr</a:t>
                      </a:r>
                      <a:r>
                        <a:rPr lang="el-GR" sz="1600" baseline="-25000" dirty="0">
                          <a:solidFill>
                            <a:schemeClr val="tx1"/>
                          </a:solidFill>
                        </a:rPr>
                        <a:t>,</a:t>
                      </a:r>
                      <a:r>
                        <a:rPr lang="en-US" sz="1600" baseline="-25000" dirty="0">
                          <a:solidFill>
                            <a:schemeClr val="tx1"/>
                          </a:solidFill>
                        </a:rPr>
                        <a:t>FE</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tx1"/>
                          </a:solidFill>
                        </a:rPr>
                        <a:t>N</a:t>
                      </a:r>
                      <a:r>
                        <a:rPr lang="en-US" sz="1600" baseline="-25000" dirty="0">
                          <a:solidFill>
                            <a:schemeClr val="tx1"/>
                          </a:solidFill>
                        </a:rPr>
                        <a:t>cr</a:t>
                      </a:r>
                      <a:r>
                        <a:rPr lang="el-GR" sz="1600" baseline="-25000" dirty="0">
                          <a:solidFill>
                            <a:schemeClr val="tx1"/>
                          </a:solidFill>
                        </a:rPr>
                        <a:t>,</a:t>
                      </a:r>
                      <a:r>
                        <a:rPr lang="en-US" sz="1600" baseline="-25000" dirty="0">
                          <a:solidFill>
                            <a:schemeClr val="tx1"/>
                          </a:solidFill>
                        </a:rPr>
                        <a:t>an</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solidFill>
                            <a:schemeClr val="tx1"/>
                          </a:solidFill>
                        </a:rPr>
                        <a:t>ε</a:t>
                      </a:r>
                      <a:endParaRPr lang="en-US" sz="1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256466"/>
                  </a:ext>
                </a:extLst>
              </a:tr>
              <a:tr h="402287">
                <a:tc>
                  <a:txBody>
                    <a:bodyPr/>
                    <a:lstStyle/>
                    <a:p>
                      <a:pPr algn="ctr"/>
                      <a:r>
                        <a:rPr lang="en-US" sz="1600" dirty="0">
                          <a:solidFill>
                            <a:schemeClr val="tx1"/>
                          </a:solidFill>
                        </a:rPr>
                        <a:t>kN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kN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681472113"/>
                  </a:ext>
                </a:extLst>
              </a:tr>
              <a:tr h="402287">
                <a:tc>
                  <a:txBody>
                    <a:bodyPr/>
                    <a:lstStyle/>
                    <a:p>
                      <a:pPr algn="ctr"/>
                      <a:r>
                        <a:rPr lang="el-GR" sz="1600" dirty="0"/>
                        <a:t>17.08</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17.05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l-GR" sz="1600" dirty="0"/>
                        <a:t>0.15</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97470717"/>
                  </a:ext>
                </a:extLst>
              </a:tr>
            </a:tbl>
          </a:graphicData>
        </a:graphic>
      </p:graphicFrame>
      <p:grpSp>
        <p:nvGrpSpPr>
          <p:cNvPr id="41" name="Group 40">
            <a:extLst>
              <a:ext uri="{FF2B5EF4-FFF2-40B4-BE49-F238E27FC236}">
                <a16:creationId xmlns:a16="http://schemas.microsoft.com/office/drawing/2014/main" id="{C1B745C7-679A-415C-94F0-42A7CABDBF69}"/>
              </a:ext>
            </a:extLst>
          </p:cNvPr>
          <p:cNvGrpSpPr/>
          <p:nvPr/>
        </p:nvGrpSpPr>
        <p:grpSpPr>
          <a:xfrm>
            <a:off x="4240985" y="1790160"/>
            <a:ext cx="7779694" cy="4063395"/>
            <a:chOff x="4240985" y="1610873"/>
            <a:chExt cx="7779694" cy="4063395"/>
          </a:xfrm>
        </p:grpSpPr>
        <p:grpSp>
          <p:nvGrpSpPr>
            <p:cNvPr id="4" name="Group 3">
              <a:extLst>
                <a:ext uri="{FF2B5EF4-FFF2-40B4-BE49-F238E27FC236}">
                  <a16:creationId xmlns:a16="http://schemas.microsoft.com/office/drawing/2014/main" id="{5D22B66C-A6EE-4DA6-AE91-3090245290BC}"/>
                </a:ext>
              </a:extLst>
            </p:cNvPr>
            <p:cNvGrpSpPr/>
            <p:nvPr/>
          </p:nvGrpSpPr>
          <p:grpSpPr>
            <a:xfrm>
              <a:off x="4494172" y="3345482"/>
              <a:ext cx="3048617" cy="2130814"/>
              <a:chOff x="295300" y="3588959"/>
              <a:chExt cx="2361546" cy="1836216"/>
            </a:xfrm>
          </p:grpSpPr>
          <p:pic>
            <p:nvPicPr>
              <p:cNvPr id="18" name="Picture 17" descr="A picture containing text, traffic, light, outdoor&#10;&#10;Description automatically generated">
                <a:extLst>
                  <a:ext uri="{FF2B5EF4-FFF2-40B4-BE49-F238E27FC236}">
                    <a16:creationId xmlns:a16="http://schemas.microsoft.com/office/drawing/2014/main" id="{FBBA8B6E-4A7C-4A10-9B61-E004013F991F}"/>
                  </a:ext>
                </a:extLst>
              </p:cNvPr>
              <p:cNvPicPr>
                <a:picLocks noChangeAspect="1"/>
              </p:cNvPicPr>
              <p:nvPr/>
            </p:nvPicPr>
            <p:blipFill rotWithShape="1">
              <a:blip r:embed="rId5">
                <a:extLst>
                  <a:ext uri="{28A0092B-C50C-407E-A947-70E740481C1C}">
                    <a14:useLocalDpi xmlns:a14="http://schemas.microsoft.com/office/drawing/2010/main" val="0"/>
                  </a:ext>
                </a:extLst>
              </a:blip>
              <a:srcRect t="52577" b="12851"/>
              <a:stretch/>
            </p:blipFill>
            <p:spPr>
              <a:xfrm>
                <a:off x="308995" y="3588959"/>
                <a:ext cx="2340979" cy="643567"/>
              </a:xfrm>
              <a:prstGeom prst="rect">
                <a:avLst/>
              </a:prstGeom>
            </p:spPr>
          </p:pic>
          <p:pic>
            <p:nvPicPr>
              <p:cNvPr id="20" name="Picture 19">
                <a:extLst>
                  <a:ext uri="{FF2B5EF4-FFF2-40B4-BE49-F238E27FC236}">
                    <a16:creationId xmlns:a16="http://schemas.microsoft.com/office/drawing/2014/main" id="{31181339-ACB9-43DE-A4D8-701A53042675}"/>
                  </a:ext>
                </a:extLst>
              </p:cNvPr>
              <p:cNvPicPr>
                <a:picLocks noChangeAspect="1"/>
              </p:cNvPicPr>
              <p:nvPr/>
            </p:nvPicPr>
            <p:blipFill rotWithShape="1">
              <a:blip r:embed="rId5">
                <a:extLst>
                  <a:ext uri="{28A0092B-C50C-407E-A947-70E740481C1C}">
                    <a14:useLocalDpi xmlns:a14="http://schemas.microsoft.com/office/drawing/2010/main" val="0"/>
                  </a:ext>
                </a:extLst>
              </a:blip>
              <a:srcRect b="67852"/>
              <a:stretch/>
            </p:blipFill>
            <p:spPr>
              <a:xfrm>
                <a:off x="295300" y="4550046"/>
                <a:ext cx="2354674" cy="601953"/>
              </a:xfrm>
              <a:prstGeom prst="rect">
                <a:avLst/>
              </a:prstGeom>
            </p:spPr>
          </p:pic>
          <p:sp>
            <p:nvSpPr>
              <p:cNvPr id="19" name="TextBox 18">
                <a:extLst>
                  <a:ext uri="{FF2B5EF4-FFF2-40B4-BE49-F238E27FC236}">
                    <a16:creationId xmlns:a16="http://schemas.microsoft.com/office/drawing/2014/main" id="{DACD618D-B04D-4494-B4AB-F4E3A4C5BBB0}"/>
                  </a:ext>
                </a:extLst>
              </p:cNvPr>
              <p:cNvSpPr txBox="1"/>
              <p:nvPr/>
            </p:nvSpPr>
            <p:spPr>
              <a:xfrm>
                <a:off x="1200014" y="4197822"/>
                <a:ext cx="686811" cy="278486"/>
              </a:xfrm>
              <a:prstGeom prst="rect">
                <a:avLst/>
              </a:prstGeom>
              <a:noFill/>
            </p:spPr>
            <p:txBody>
              <a:bodyPr wrap="square" rtlCol="0">
                <a:spAutoFit/>
              </a:bodyPr>
              <a:lstStyle/>
              <a:p>
                <a:pPr algn="ctr"/>
                <a:r>
                  <a:rPr lang="en-US" sz="1500" dirty="0"/>
                  <a:t>Qi [4]</a:t>
                </a:r>
              </a:p>
            </p:txBody>
          </p:sp>
          <p:sp>
            <p:nvSpPr>
              <p:cNvPr id="22" name="TextBox 21">
                <a:extLst>
                  <a:ext uri="{FF2B5EF4-FFF2-40B4-BE49-F238E27FC236}">
                    <a16:creationId xmlns:a16="http://schemas.microsoft.com/office/drawing/2014/main" id="{CCCAF5A5-57B8-4F99-8AEB-9B23B9B8EACC}"/>
                  </a:ext>
                </a:extLst>
              </p:cNvPr>
              <p:cNvSpPr txBox="1"/>
              <p:nvPr/>
            </p:nvSpPr>
            <p:spPr>
              <a:xfrm>
                <a:off x="302122" y="5146689"/>
                <a:ext cx="2354724" cy="278486"/>
              </a:xfrm>
              <a:prstGeom prst="rect">
                <a:avLst/>
              </a:prstGeom>
              <a:noFill/>
            </p:spPr>
            <p:txBody>
              <a:bodyPr wrap="square" rtlCol="0">
                <a:spAutoFit/>
              </a:bodyPr>
              <a:lstStyle/>
              <a:p>
                <a:pPr algn="ctr"/>
                <a:r>
                  <a:rPr lang="el-GR" sz="1500" dirty="0"/>
                  <a:t>Αριθμητικό μοντέλο</a:t>
                </a:r>
                <a:endParaRPr lang="en-US" sz="1500" dirty="0"/>
              </a:p>
            </p:txBody>
          </p:sp>
        </p:grpSp>
        <p:grpSp>
          <p:nvGrpSpPr>
            <p:cNvPr id="32" name="Group 31">
              <a:extLst>
                <a:ext uri="{FF2B5EF4-FFF2-40B4-BE49-F238E27FC236}">
                  <a16:creationId xmlns:a16="http://schemas.microsoft.com/office/drawing/2014/main" id="{C6021507-42DF-4C19-B584-2C079A34D138}"/>
                </a:ext>
              </a:extLst>
            </p:cNvPr>
            <p:cNvGrpSpPr/>
            <p:nvPr/>
          </p:nvGrpSpPr>
          <p:grpSpPr>
            <a:xfrm>
              <a:off x="4240985" y="1610873"/>
              <a:ext cx="3710030" cy="991690"/>
              <a:chOff x="4945910" y="1723163"/>
              <a:chExt cx="3710030" cy="99169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93C30DA-4DAB-45D1-A7FE-03F37AC4F06A}"/>
                      </a:ext>
                    </a:extLst>
                  </p:cNvPr>
                  <p:cNvSpPr txBox="1"/>
                  <p:nvPr/>
                </p:nvSpPr>
                <p:spPr>
                  <a:xfrm>
                    <a:off x="4945910" y="2027485"/>
                    <a:ext cx="3691185" cy="687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rPr>
                              </m:ctrlPr>
                            </m:sSubPr>
                            <m:e>
                              <m:r>
                                <a:rPr lang="el-GR" b="0" i="1" smtClean="0">
                                  <a:latin typeface="Cambria Math" panose="02040503050406030204" pitchFamily="18" charset="0"/>
                                </a:rPr>
                                <m:t>𝜎</m:t>
                              </m:r>
                            </m:e>
                            <m:sub>
                              <m:r>
                                <a:rPr lang="en-US" b="0" i="1" smtClean="0">
                                  <a:latin typeface="Cambria Math" panose="02040503050406030204" pitchFamily="18" charset="0"/>
                                </a:rPr>
                                <m:t>𝑐𝑟</m:t>
                              </m:r>
                            </m:sub>
                          </m:sSub>
                          <m:r>
                            <a:rPr lang="el-GR" b="0" i="1" smtClean="0">
                              <a:latin typeface="Cambria Math" panose="02040503050406030204" pitchFamily="18" charset="0"/>
                            </a:rPr>
                            <m:t>=</m:t>
                          </m:r>
                          <m:r>
                            <a:rPr lang="el-GR" b="0" i="1" smtClean="0">
                              <a:latin typeface="Cambria Math" panose="02040503050406030204" pitchFamily="18" charset="0"/>
                            </a:rPr>
                            <m:t>𝜅</m:t>
                          </m:r>
                          <m:f>
                            <m:fPr>
                              <m:ctrlPr>
                                <a:rPr lang="el-GR" b="0" i="1" smtClean="0">
                                  <a:latin typeface="Cambria Math" panose="02040503050406030204" pitchFamily="18" charset="0"/>
                                </a:rPr>
                              </m:ctrlPr>
                            </m:fPr>
                            <m:num>
                              <m:sSup>
                                <m:sSupPr>
                                  <m:ctrlPr>
                                    <a:rPr lang="el-GR" b="0" i="1" smtClean="0">
                                      <a:latin typeface="Cambria Math" panose="02040503050406030204" pitchFamily="18" charset="0"/>
                                    </a:rPr>
                                  </m:ctrlPr>
                                </m:sSupPr>
                                <m:e>
                                  <m:r>
                                    <a:rPr lang="el-GR" b="0" i="1" smtClean="0">
                                      <a:latin typeface="Cambria Math" panose="02040503050406030204" pitchFamily="18" charset="0"/>
                                    </a:rPr>
                                    <m:t>𝜋</m:t>
                                  </m:r>
                                </m:e>
                                <m:sup>
                                  <m:r>
                                    <a:rPr lang="el-GR" b="0" i="1" smtClean="0">
                                      <a:latin typeface="Cambria Math" panose="02040503050406030204" pitchFamily="18" charset="0"/>
                                    </a:rPr>
                                    <m:t>2</m:t>
                                  </m:r>
                                </m:sup>
                              </m:sSup>
                              <m:r>
                                <m:rPr>
                                  <m:sty m:val="p"/>
                                </m:rPr>
                                <a:rPr lang="el-GR" b="0" i="0" smtClean="0">
                                  <a:latin typeface="Cambria Math" panose="02040503050406030204" pitchFamily="18" charset="0"/>
                                </a:rPr>
                                <m:t>Ε</m:t>
                              </m:r>
                            </m:num>
                            <m:den>
                              <m:r>
                                <a:rPr lang="el-GR" b="0" i="1" smtClean="0">
                                  <a:latin typeface="Cambria Math" panose="02040503050406030204" pitchFamily="18" charset="0"/>
                                </a:rPr>
                                <m:t>12</m:t>
                              </m:r>
                              <m:d>
                                <m:dPr>
                                  <m:ctrlPr>
                                    <a:rPr lang="el-GR" b="0" i="1" smtClean="0">
                                      <a:latin typeface="Cambria Math" panose="02040503050406030204" pitchFamily="18" charset="0"/>
                                    </a:rPr>
                                  </m:ctrlPr>
                                </m:dPr>
                                <m:e>
                                  <m:r>
                                    <a:rPr lang="el-GR" b="0" i="1" smtClean="0">
                                      <a:latin typeface="Cambria Math" panose="02040503050406030204" pitchFamily="18" charset="0"/>
                                    </a:rPr>
                                    <m:t>1−</m:t>
                                  </m:r>
                                  <m:sSup>
                                    <m:sSupPr>
                                      <m:ctrlPr>
                                        <a:rPr lang="el-GR" b="0" i="1" smtClean="0">
                                          <a:latin typeface="Cambria Math" panose="02040503050406030204" pitchFamily="18" charset="0"/>
                                        </a:rPr>
                                      </m:ctrlPr>
                                    </m:sSupPr>
                                    <m:e>
                                      <m:r>
                                        <a:rPr lang="el-GR" b="0" i="1" smtClean="0">
                                          <a:latin typeface="Cambria Math" panose="02040503050406030204" pitchFamily="18" charset="0"/>
                                        </a:rPr>
                                        <m:t>𝜈</m:t>
                                      </m:r>
                                    </m:e>
                                    <m:sup>
                                      <m:r>
                                        <a:rPr lang="el-GR" b="0" i="1" smtClean="0">
                                          <a:latin typeface="Cambria Math" panose="02040503050406030204" pitchFamily="18" charset="0"/>
                                        </a:rPr>
                                        <m:t>2</m:t>
                                      </m:r>
                                    </m:sup>
                                  </m:sSup>
                                </m:e>
                              </m:d>
                            </m:den>
                          </m:f>
                          <m:sSup>
                            <m:sSupPr>
                              <m:ctrlPr>
                                <a:rPr lang="en-US" b="0" i="1" smtClean="0">
                                  <a:latin typeface="Cambria Math" panose="02040503050406030204" pitchFamily="18" charset="0"/>
                                </a:rPr>
                              </m:ctrlPr>
                            </m:sSupPr>
                            <m:e>
                              <m:d>
                                <m:dPr>
                                  <m:ctrlPr>
                                    <a:rPr lang="el-GR"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𝑏</m:t>
                                      </m:r>
                                    </m:den>
                                  </m:f>
                                </m:e>
                              </m:d>
                            </m:e>
                            <m:sup>
                              <m:r>
                                <a:rPr lang="en-US" b="0" i="1" smtClean="0">
                                  <a:latin typeface="Cambria Math" panose="02040503050406030204" pitchFamily="18" charset="0"/>
                                </a:rPr>
                                <m:t>2</m:t>
                              </m:r>
                            </m:sup>
                          </m:sSup>
                        </m:oMath>
                      </m:oMathPara>
                    </a14:m>
                    <a:endParaRPr lang="en-US" dirty="0"/>
                  </a:p>
                </p:txBody>
              </p:sp>
            </mc:Choice>
            <mc:Fallback>
              <p:sp>
                <p:nvSpPr>
                  <p:cNvPr id="6" name="TextBox 5">
                    <a:extLst>
                      <a:ext uri="{FF2B5EF4-FFF2-40B4-BE49-F238E27FC236}">
                        <a16:creationId xmlns:a16="http://schemas.microsoft.com/office/drawing/2014/main" id="{793C30DA-4DAB-45D1-A7FE-03F37AC4F06A}"/>
                      </a:ext>
                    </a:extLst>
                  </p:cNvPr>
                  <p:cNvSpPr txBox="1">
                    <a:spLocks noRot="1" noChangeAspect="1" noMove="1" noResize="1" noEditPoints="1" noAdjustHandles="1" noChangeArrowheads="1" noChangeShapeType="1" noTextEdit="1"/>
                  </p:cNvSpPr>
                  <p:nvPr/>
                </p:nvSpPr>
                <p:spPr>
                  <a:xfrm>
                    <a:off x="4945910" y="2027485"/>
                    <a:ext cx="3691185" cy="687368"/>
                  </a:xfrm>
                  <a:prstGeom prst="rect">
                    <a:avLst/>
                  </a:prstGeom>
                  <a:blipFill>
                    <a:blip r:embed="rId6"/>
                    <a:stretch>
                      <a:fillRect/>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3593BF58-7ED8-4765-A0C9-698E2D152336}"/>
                  </a:ext>
                </a:extLst>
              </p:cNvPr>
              <p:cNvSpPr txBox="1"/>
              <p:nvPr/>
            </p:nvSpPr>
            <p:spPr>
              <a:xfrm>
                <a:off x="4964755" y="1723163"/>
                <a:ext cx="3691185" cy="369332"/>
              </a:xfrm>
              <a:prstGeom prst="rect">
                <a:avLst/>
              </a:prstGeom>
              <a:noFill/>
            </p:spPr>
            <p:txBody>
              <a:bodyPr wrap="square" rtlCol="0">
                <a:spAutoFit/>
              </a:bodyPr>
              <a:lstStyle/>
              <a:p>
                <a:r>
                  <a:rPr lang="en-US" dirty="0"/>
                  <a:t>Timoshenko Analytical Equation</a:t>
                </a:r>
                <a:r>
                  <a:rPr lang="el-GR" dirty="0"/>
                  <a:t> [3]</a:t>
                </a:r>
                <a:endParaRPr lang="en-US" dirty="0"/>
              </a:p>
            </p:txBody>
          </p:sp>
        </p:grpSp>
        <p:pic>
          <p:nvPicPr>
            <p:cNvPr id="38" name="Picture 37">
              <a:extLst>
                <a:ext uri="{FF2B5EF4-FFF2-40B4-BE49-F238E27FC236}">
                  <a16:creationId xmlns:a16="http://schemas.microsoft.com/office/drawing/2014/main" id="{C72997AA-53B8-4B0E-B966-C3ED874CD080}"/>
                </a:ext>
              </a:extLst>
            </p:cNvPr>
            <p:cNvPicPr>
              <a:picLocks noChangeAspect="1"/>
            </p:cNvPicPr>
            <p:nvPr/>
          </p:nvPicPr>
          <p:blipFill>
            <a:blip r:embed="rId7"/>
            <a:stretch>
              <a:fillRect/>
            </a:stretch>
          </p:blipFill>
          <p:spPr>
            <a:xfrm>
              <a:off x="7717227" y="3045005"/>
              <a:ext cx="4303452" cy="2629263"/>
            </a:xfrm>
            <a:prstGeom prst="rect">
              <a:avLst/>
            </a:prstGeom>
          </p:spPr>
        </p:pic>
      </p:grpSp>
      <p:grpSp>
        <p:nvGrpSpPr>
          <p:cNvPr id="44" name="Group 43">
            <a:extLst>
              <a:ext uri="{FF2B5EF4-FFF2-40B4-BE49-F238E27FC236}">
                <a16:creationId xmlns:a16="http://schemas.microsoft.com/office/drawing/2014/main" id="{BF1F675F-698A-4689-B29C-634179A7ACEC}"/>
              </a:ext>
            </a:extLst>
          </p:cNvPr>
          <p:cNvGrpSpPr/>
          <p:nvPr/>
        </p:nvGrpSpPr>
        <p:grpSpPr>
          <a:xfrm>
            <a:off x="-1" y="6126480"/>
            <a:ext cx="12192000" cy="731520"/>
            <a:chOff x="-1" y="6126480"/>
            <a:chExt cx="12192000" cy="731520"/>
          </a:xfrm>
        </p:grpSpPr>
        <p:sp>
          <p:nvSpPr>
            <p:cNvPr id="45" name="Freeform: Shape 44">
              <a:extLst>
                <a:ext uri="{FF2B5EF4-FFF2-40B4-BE49-F238E27FC236}">
                  <a16:creationId xmlns:a16="http://schemas.microsoft.com/office/drawing/2014/main" id="{300C1082-B8B8-4892-83F0-368F707B760A}"/>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F2BC0425-76B7-4406-B3E2-AE698B20264D}"/>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7</a:t>
              </a:r>
            </a:p>
          </p:txBody>
        </p:sp>
      </p:grpSp>
      <p:sp>
        <p:nvSpPr>
          <p:cNvPr id="3" name="Rectangle 2">
            <a:extLst>
              <a:ext uri="{FF2B5EF4-FFF2-40B4-BE49-F238E27FC236}">
                <a16:creationId xmlns:a16="http://schemas.microsoft.com/office/drawing/2014/main" id="{3A33A7E9-59ED-44FC-8246-4F1AEC4EAF89}"/>
              </a:ext>
            </a:extLst>
          </p:cNvPr>
          <p:cNvSpPr/>
          <p:nvPr/>
        </p:nvSpPr>
        <p:spPr>
          <a:xfrm>
            <a:off x="8917663" y="5558828"/>
            <a:ext cx="1665838" cy="2554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F3196F5B-CA82-479F-A54F-8FA7645731BA}"/>
              </a:ext>
            </a:extLst>
          </p:cNvPr>
          <p:cNvPicPr>
            <a:picLocks noChangeAspect="1"/>
          </p:cNvPicPr>
          <p:nvPr/>
        </p:nvPicPr>
        <p:blipFill>
          <a:blip r:embed="rId8"/>
          <a:stretch>
            <a:fillRect/>
          </a:stretch>
        </p:blipFill>
        <p:spPr>
          <a:xfrm>
            <a:off x="8705134" y="5568881"/>
            <a:ext cx="1448002" cy="142895"/>
          </a:xfrm>
          <a:prstGeom prst="rect">
            <a:avLst/>
          </a:prstGeom>
        </p:spPr>
      </p:pic>
    </p:spTree>
    <p:extLst>
      <p:ext uri="{BB962C8B-B14F-4D97-AF65-F5344CB8AC3E}">
        <p14:creationId xmlns:p14="http://schemas.microsoft.com/office/powerpoint/2010/main" val="1819191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a:t>
            </a:r>
            <a:r>
              <a:rPr lang="en-US" sz="2400" b="1" dirty="0"/>
              <a:t>2</a:t>
            </a:r>
            <a:r>
              <a:rPr lang="el-GR" sz="2400" b="1" dirty="0"/>
              <a:t>/9)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D7312694-A516-44D7-99FA-4A86C743EEB9}"/>
              </a:ext>
            </a:extLst>
          </p:cNvPr>
          <p:cNvGrpSpPr/>
          <p:nvPr/>
        </p:nvGrpSpPr>
        <p:grpSpPr>
          <a:xfrm>
            <a:off x="147483" y="1038435"/>
            <a:ext cx="11897034" cy="415639"/>
            <a:chOff x="147483" y="1038435"/>
            <a:chExt cx="11897034" cy="415639"/>
          </a:xfrm>
        </p:grpSpPr>
        <p:sp>
          <p:nvSpPr>
            <p:cNvPr id="25" name="Rectangle: Rounded Corners 24">
              <a:extLst>
                <a:ext uri="{FF2B5EF4-FFF2-40B4-BE49-F238E27FC236}">
                  <a16:creationId xmlns:a16="http://schemas.microsoft.com/office/drawing/2014/main" id="{5456D6B6-E5E6-4104-AFEF-C81D7D4B76DA}"/>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1. </a:t>
              </a:r>
              <a:r>
                <a:rPr lang="en-US" dirty="0"/>
                <a:t>Axial compression load case</a:t>
              </a:r>
            </a:p>
          </p:txBody>
        </p:sp>
        <p:sp>
          <p:nvSpPr>
            <p:cNvPr id="27" name="Rectangle: Rounded Corners 26">
              <a:extLst>
                <a:ext uri="{FF2B5EF4-FFF2-40B4-BE49-F238E27FC236}">
                  <a16:creationId xmlns:a16="http://schemas.microsoft.com/office/drawing/2014/main" id="{4E4A12A7-802E-448C-AAFE-EA9F0A0B80A3}"/>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 Stiffened plate</a:t>
              </a:r>
            </a:p>
          </p:txBody>
        </p:sp>
      </p:grpSp>
      <p:grpSp>
        <p:nvGrpSpPr>
          <p:cNvPr id="46" name="Group 45">
            <a:extLst>
              <a:ext uri="{FF2B5EF4-FFF2-40B4-BE49-F238E27FC236}">
                <a16:creationId xmlns:a16="http://schemas.microsoft.com/office/drawing/2014/main" id="{19167D29-53E1-4D89-A2BC-260BE46FACA1}"/>
              </a:ext>
            </a:extLst>
          </p:cNvPr>
          <p:cNvGrpSpPr/>
          <p:nvPr/>
        </p:nvGrpSpPr>
        <p:grpSpPr>
          <a:xfrm>
            <a:off x="-1" y="6126480"/>
            <a:ext cx="12192000" cy="731520"/>
            <a:chOff x="-1" y="6126480"/>
            <a:chExt cx="12192000" cy="731520"/>
          </a:xfrm>
        </p:grpSpPr>
        <p:sp>
          <p:nvSpPr>
            <p:cNvPr id="47" name="Freeform: Shape 46">
              <a:extLst>
                <a:ext uri="{FF2B5EF4-FFF2-40B4-BE49-F238E27FC236}">
                  <a16:creationId xmlns:a16="http://schemas.microsoft.com/office/drawing/2014/main" id="{12D7B1DC-56FE-495F-AEDE-EB3ED63E4BA6}"/>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69E43198-3FE2-4491-AEDE-E7491CF7C59F}"/>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8</a:t>
              </a:r>
            </a:p>
          </p:txBody>
        </p:sp>
      </p:grpSp>
      <p:pic>
        <p:nvPicPr>
          <p:cNvPr id="5" name="Picture 4">
            <a:extLst>
              <a:ext uri="{FF2B5EF4-FFF2-40B4-BE49-F238E27FC236}">
                <a16:creationId xmlns:a16="http://schemas.microsoft.com/office/drawing/2014/main" id="{C713E8BB-7BB2-4F1F-9F25-AD62778FD662}"/>
              </a:ext>
            </a:extLst>
          </p:cNvPr>
          <p:cNvPicPr>
            <a:picLocks noChangeAspect="1"/>
          </p:cNvPicPr>
          <p:nvPr/>
        </p:nvPicPr>
        <p:blipFill>
          <a:blip r:embed="rId4"/>
          <a:stretch>
            <a:fillRect/>
          </a:stretch>
        </p:blipFill>
        <p:spPr>
          <a:xfrm>
            <a:off x="228600" y="2063315"/>
            <a:ext cx="2274772" cy="3280584"/>
          </a:xfrm>
          <a:prstGeom prst="rect">
            <a:avLst/>
          </a:prstGeom>
        </p:spPr>
      </p:pic>
      <p:grpSp>
        <p:nvGrpSpPr>
          <p:cNvPr id="16" name="Group 15">
            <a:extLst>
              <a:ext uri="{FF2B5EF4-FFF2-40B4-BE49-F238E27FC236}">
                <a16:creationId xmlns:a16="http://schemas.microsoft.com/office/drawing/2014/main" id="{DC660A10-A9A1-411F-88DE-75BE3DF8A767}"/>
              </a:ext>
            </a:extLst>
          </p:cNvPr>
          <p:cNvGrpSpPr/>
          <p:nvPr/>
        </p:nvGrpSpPr>
        <p:grpSpPr>
          <a:xfrm>
            <a:off x="7382629" y="2381300"/>
            <a:ext cx="4712740" cy="2699788"/>
            <a:chOff x="5159686" y="1650629"/>
            <a:chExt cx="2925297" cy="1992873"/>
          </a:xfrm>
        </p:grpSpPr>
        <p:pic>
          <p:nvPicPr>
            <p:cNvPr id="49" name="Picture 48" descr="Icon&#10;&#10;Description automatically generated">
              <a:extLst>
                <a:ext uri="{FF2B5EF4-FFF2-40B4-BE49-F238E27FC236}">
                  <a16:creationId xmlns:a16="http://schemas.microsoft.com/office/drawing/2014/main" id="{4AD21EC2-7E11-4CAF-9E70-52AE4E889526}"/>
                </a:ext>
              </a:extLst>
            </p:cNvPr>
            <p:cNvPicPr>
              <a:picLocks noChangeAspect="1"/>
            </p:cNvPicPr>
            <p:nvPr/>
          </p:nvPicPr>
          <p:blipFill rotWithShape="1">
            <a:blip r:embed="rId5">
              <a:extLst>
                <a:ext uri="{28A0092B-C50C-407E-A947-70E740481C1C}">
                  <a14:useLocalDpi xmlns:a14="http://schemas.microsoft.com/office/drawing/2010/main" val="0"/>
                </a:ext>
              </a:extLst>
            </a:blip>
            <a:srcRect l="4156" t="5984" b="19558"/>
            <a:stretch/>
          </p:blipFill>
          <p:spPr>
            <a:xfrm>
              <a:off x="5159687" y="1650629"/>
              <a:ext cx="2925296" cy="1754326"/>
            </a:xfrm>
            <a:prstGeom prst="rect">
              <a:avLst/>
            </a:prstGeom>
          </p:spPr>
        </p:pic>
        <p:sp>
          <p:nvSpPr>
            <p:cNvPr id="7" name="TextBox 6">
              <a:extLst>
                <a:ext uri="{FF2B5EF4-FFF2-40B4-BE49-F238E27FC236}">
                  <a16:creationId xmlns:a16="http://schemas.microsoft.com/office/drawing/2014/main" id="{3C016C6B-A7D3-46E1-AD2F-5FBAFF3F11C7}"/>
                </a:ext>
              </a:extLst>
            </p:cNvPr>
            <p:cNvSpPr txBox="1"/>
            <p:nvPr/>
          </p:nvSpPr>
          <p:spPr>
            <a:xfrm>
              <a:off x="5159686" y="3404955"/>
              <a:ext cx="1462648" cy="238547"/>
            </a:xfrm>
            <a:prstGeom prst="rect">
              <a:avLst/>
            </a:prstGeom>
            <a:noFill/>
          </p:spPr>
          <p:txBody>
            <a:bodyPr wrap="square" rtlCol="0">
              <a:spAutoFit/>
            </a:bodyPr>
            <a:lstStyle/>
            <a:p>
              <a:pPr algn="ctr"/>
              <a:r>
                <a:rPr lang="en-US" sz="1500" dirty="0"/>
                <a:t>Numerical model</a:t>
              </a:r>
            </a:p>
          </p:txBody>
        </p:sp>
        <p:sp>
          <p:nvSpPr>
            <p:cNvPr id="50" name="TextBox 49">
              <a:extLst>
                <a:ext uri="{FF2B5EF4-FFF2-40B4-BE49-F238E27FC236}">
                  <a16:creationId xmlns:a16="http://schemas.microsoft.com/office/drawing/2014/main" id="{AB5C2EE7-84B9-45EB-A4E1-9ABB1E0E0CC1}"/>
                </a:ext>
              </a:extLst>
            </p:cNvPr>
            <p:cNvSpPr txBox="1"/>
            <p:nvPr/>
          </p:nvSpPr>
          <p:spPr>
            <a:xfrm>
              <a:off x="6622335" y="3404954"/>
              <a:ext cx="1462647" cy="238547"/>
            </a:xfrm>
            <a:prstGeom prst="rect">
              <a:avLst/>
            </a:prstGeom>
            <a:noFill/>
          </p:spPr>
          <p:txBody>
            <a:bodyPr wrap="square" rtlCol="0">
              <a:spAutoFit/>
            </a:bodyPr>
            <a:lstStyle/>
            <a:p>
              <a:pPr algn="ctr"/>
              <a:r>
                <a:rPr lang="en-US" sz="1500" dirty="0"/>
                <a:t>Quinn et al</a:t>
              </a:r>
              <a:r>
                <a:rPr lang="el-GR" sz="1500" dirty="0"/>
                <a:t>[5]</a:t>
              </a:r>
              <a:endParaRPr lang="en-US" sz="1500" dirty="0"/>
            </a:p>
          </p:txBody>
        </p:sp>
      </p:grpSp>
      <p:pic>
        <p:nvPicPr>
          <p:cNvPr id="15" name="Picture 14">
            <a:extLst>
              <a:ext uri="{FF2B5EF4-FFF2-40B4-BE49-F238E27FC236}">
                <a16:creationId xmlns:a16="http://schemas.microsoft.com/office/drawing/2014/main" id="{DDD96AE5-7BA9-4CAA-95FA-EC8B5CA6E8AB}"/>
              </a:ext>
            </a:extLst>
          </p:cNvPr>
          <p:cNvPicPr>
            <a:picLocks noChangeAspect="1"/>
          </p:cNvPicPr>
          <p:nvPr/>
        </p:nvPicPr>
        <p:blipFill>
          <a:blip r:embed="rId6"/>
          <a:stretch>
            <a:fillRect/>
          </a:stretch>
        </p:blipFill>
        <p:spPr>
          <a:xfrm>
            <a:off x="3047185" y="2417876"/>
            <a:ext cx="4185720" cy="2744802"/>
          </a:xfrm>
          <a:prstGeom prst="rect">
            <a:avLst/>
          </a:prstGeom>
        </p:spPr>
      </p:pic>
    </p:spTree>
    <p:extLst>
      <p:ext uri="{BB962C8B-B14F-4D97-AF65-F5344CB8AC3E}">
        <p14:creationId xmlns:p14="http://schemas.microsoft.com/office/powerpoint/2010/main" val="2850576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97CAE6E9-87DC-40CF-8ED5-C54FAB0FF2CE}"/>
              </a:ext>
            </a:extLst>
          </p:cNvPr>
          <p:cNvGrpSpPr/>
          <p:nvPr/>
        </p:nvGrpSpPr>
        <p:grpSpPr>
          <a:xfrm>
            <a:off x="9429135" y="209828"/>
            <a:ext cx="2591544" cy="726923"/>
            <a:chOff x="9429135" y="209828"/>
            <a:chExt cx="2591544" cy="726923"/>
          </a:xfrm>
        </p:grpSpPr>
        <p:pic>
          <p:nvPicPr>
            <p:cNvPr id="9" name="Picture 8" descr="Text&#10;&#10;Description automatically generated">
              <a:extLst>
                <a:ext uri="{FF2B5EF4-FFF2-40B4-BE49-F238E27FC236}">
                  <a16:creationId xmlns:a16="http://schemas.microsoft.com/office/drawing/2014/main" id="{0A393396-CFA4-416D-90D3-11D1BBDC4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135" y="209828"/>
              <a:ext cx="2034721" cy="726923"/>
            </a:xfrm>
            <a:prstGeom prst="rect">
              <a:avLst/>
            </a:prstGeom>
          </p:spPr>
        </p:pic>
        <p:pic>
          <p:nvPicPr>
            <p:cNvPr id="12" name="Picture 11">
              <a:extLst>
                <a:ext uri="{FF2B5EF4-FFF2-40B4-BE49-F238E27FC236}">
                  <a16:creationId xmlns:a16="http://schemas.microsoft.com/office/drawing/2014/main" id="{652DEE4C-CE7B-46AC-8CDE-62E5794F5974}"/>
                </a:ext>
              </a:extLst>
            </p:cNvPr>
            <p:cNvPicPr>
              <a:picLocks noChangeAspect="1"/>
            </p:cNvPicPr>
            <p:nvPr/>
          </p:nvPicPr>
          <p:blipFill>
            <a:blip r:embed="rId3"/>
            <a:stretch>
              <a:fillRect/>
            </a:stretch>
          </p:blipFill>
          <p:spPr>
            <a:xfrm>
              <a:off x="11689417" y="209828"/>
              <a:ext cx="331262" cy="726921"/>
            </a:xfrm>
            <a:prstGeom prst="rect">
              <a:avLst/>
            </a:prstGeom>
          </p:spPr>
        </p:pic>
      </p:grpSp>
      <p:sp>
        <p:nvSpPr>
          <p:cNvPr id="2" name="TextBox 1">
            <a:extLst>
              <a:ext uri="{FF2B5EF4-FFF2-40B4-BE49-F238E27FC236}">
                <a16:creationId xmlns:a16="http://schemas.microsoft.com/office/drawing/2014/main" id="{CFEBEA05-D177-48E3-B54B-E43486CAB8C7}"/>
              </a:ext>
            </a:extLst>
          </p:cNvPr>
          <p:cNvSpPr txBox="1"/>
          <p:nvPr/>
        </p:nvSpPr>
        <p:spPr>
          <a:xfrm>
            <a:off x="147484" y="209828"/>
            <a:ext cx="6478784" cy="461665"/>
          </a:xfrm>
          <a:prstGeom prst="rect">
            <a:avLst/>
          </a:prstGeom>
          <a:noFill/>
        </p:spPr>
        <p:txBody>
          <a:bodyPr wrap="square" rtlCol="0">
            <a:spAutoFit/>
          </a:bodyPr>
          <a:lstStyle/>
          <a:p>
            <a:r>
              <a:rPr lang="en-US" sz="2400" b="1" dirty="0"/>
              <a:t>Validation of numerical models </a:t>
            </a:r>
            <a:r>
              <a:rPr lang="el-GR" sz="2400" b="1" dirty="0"/>
              <a:t>(</a:t>
            </a:r>
            <a:r>
              <a:rPr lang="en-US" sz="2400" b="1" dirty="0"/>
              <a:t>3</a:t>
            </a:r>
            <a:r>
              <a:rPr lang="el-GR" sz="2400" b="1" dirty="0"/>
              <a:t>/9) </a:t>
            </a:r>
            <a:endParaRPr lang="en-US" sz="2400" b="1" dirty="0"/>
          </a:p>
        </p:txBody>
      </p:sp>
      <p:sp>
        <p:nvSpPr>
          <p:cNvPr id="8" name="TextBox 7">
            <a:extLst>
              <a:ext uri="{FF2B5EF4-FFF2-40B4-BE49-F238E27FC236}">
                <a16:creationId xmlns:a16="http://schemas.microsoft.com/office/drawing/2014/main" id="{04C980D5-AD43-4D48-810D-79E009EBDC30}"/>
              </a:ext>
            </a:extLst>
          </p:cNvPr>
          <p:cNvSpPr txBox="1"/>
          <p:nvPr/>
        </p:nvSpPr>
        <p:spPr>
          <a:xfrm>
            <a:off x="11374405" y="6246593"/>
            <a:ext cx="480643" cy="338554"/>
          </a:xfrm>
          <a:prstGeom prst="rect">
            <a:avLst/>
          </a:prstGeom>
          <a:noFill/>
        </p:spPr>
        <p:txBody>
          <a:bodyPr wrap="square" rtlCol="0">
            <a:spAutoFit/>
          </a:bodyPr>
          <a:lstStyle/>
          <a:p>
            <a:pPr algn="ctr"/>
            <a:r>
              <a:rPr lang="en-US" sz="1600" dirty="0">
                <a:solidFill>
                  <a:schemeClr val="bg1"/>
                </a:solidFill>
              </a:rPr>
              <a:t>2</a:t>
            </a:r>
          </a:p>
        </p:txBody>
      </p:sp>
      <p:sp>
        <p:nvSpPr>
          <p:cNvPr id="13" name="Rectangle 12">
            <a:extLst>
              <a:ext uri="{FF2B5EF4-FFF2-40B4-BE49-F238E27FC236}">
                <a16:creationId xmlns:a16="http://schemas.microsoft.com/office/drawing/2014/main" id="{53DE19EF-0701-4E53-A248-EDCCD0ACC756}"/>
              </a:ext>
            </a:extLst>
          </p:cNvPr>
          <p:cNvSpPr/>
          <p:nvPr/>
        </p:nvSpPr>
        <p:spPr>
          <a:xfrm>
            <a:off x="0" y="822960"/>
            <a:ext cx="9144000" cy="64008"/>
          </a:xfrm>
          <a:prstGeom prst="rect">
            <a:avLst/>
          </a:prstGeom>
          <a:gradFill flip="none" rotWithShape="1">
            <a:gsLst>
              <a:gs pos="5000">
                <a:srgbClr val="CD995D"/>
              </a:gs>
              <a:gs pos="100000">
                <a:srgbClr val="952E33"/>
              </a:gs>
            </a:gsLst>
            <a:lin ang="3000000" scaled="0"/>
            <a:tileRect/>
          </a:gra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7B9DDD01-644D-4536-8675-57A1CE406F3F}"/>
              </a:ext>
            </a:extLst>
          </p:cNvPr>
          <p:cNvSpPr txBox="1"/>
          <p:nvPr/>
        </p:nvSpPr>
        <p:spPr>
          <a:xfrm>
            <a:off x="147483" y="1058922"/>
            <a:ext cx="11873195" cy="369332"/>
          </a:xfrm>
          <a:prstGeom prst="rect">
            <a:avLst/>
          </a:prstGeom>
          <a:noFill/>
        </p:spPr>
        <p:txBody>
          <a:bodyPr wrap="square" rtlCol="0">
            <a:spAutoFit/>
          </a:bodyPr>
          <a:lstStyle/>
          <a:p>
            <a:pPr algn="ctr"/>
            <a:r>
              <a:rPr lang="en-US" b="1" dirty="0">
                <a:solidFill>
                  <a:schemeClr val="bg1"/>
                </a:solidFill>
              </a:rPr>
              <a:t>1. </a:t>
            </a:r>
            <a:r>
              <a:rPr lang="el-GR" b="1" dirty="0">
                <a:solidFill>
                  <a:schemeClr val="bg1"/>
                </a:solidFill>
              </a:rPr>
              <a:t>Περίπτωση φόρτισης αξονικής θλίψης</a:t>
            </a:r>
            <a:endParaRPr lang="en-US" b="1" dirty="0">
              <a:solidFill>
                <a:schemeClr val="bg1"/>
              </a:solidFill>
            </a:endParaRPr>
          </a:p>
        </p:txBody>
      </p:sp>
      <p:grpSp>
        <p:nvGrpSpPr>
          <p:cNvPr id="15" name="Group 14">
            <a:extLst>
              <a:ext uri="{FF2B5EF4-FFF2-40B4-BE49-F238E27FC236}">
                <a16:creationId xmlns:a16="http://schemas.microsoft.com/office/drawing/2014/main" id="{E46B4861-4903-43E4-9248-2F08F56A95F2}"/>
              </a:ext>
            </a:extLst>
          </p:cNvPr>
          <p:cNvGrpSpPr/>
          <p:nvPr/>
        </p:nvGrpSpPr>
        <p:grpSpPr>
          <a:xfrm>
            <a:off x="147483" y="1038435"/>
            <a:ext cx="11897034" cy="415639"/>
            <a:chOff x="147483" y="1038435"/>
            <a:chExt cx="11897034" cy="415639"/>
          </a:xfrm>
        </p:grpSpPr>
        <p:sp>
          <p:nvSpPr>
            <p:cNvPr id="16" name="Rectangle: Rounded Corners 15">
              <a:extLst>
                <a:ext uri="{FF2B5EF4-FFF2-40B4-BE49-F238E27FC236}">
                  <a16:creationId xmlns:a16="http://schemas.microsoft.com/office/drawing/2014/main" id="{343CC614-5DC3-4E9C-B0D0-6E8AE2996AD3}"/>
                </a:ext>
              </a:extLst>
            </p:cNvPr>
            <p:cNvSpPr/>
            <p:nvPr/>
          </p:nvSpPr>
          <p:spPr>
            <a:xfrm>
              <a:off x="147483" y="1038435"/>
              <a:ext cx="5864109" cy="410307"/>
            </a:xfrm>
            <a:prstGeom prst="roundRect">
              <a:avLst/>
            </a:prstGeom>
            <a:solidFill>
              <a:srgbClr val="9C3C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dirty="0"/>
                <a:t>1. </a:t>
              </a:r>
              <a:r>
                <a:rPr lang="en-US" dirty="0"/>
                <a:t>Axial compression load case</a:t>
              </a:r>
            </a:p>
          </p:txBody>
        </p:sp>
        <p:sp>
          <p:nvSpPr>
            <p:cNvPr id="17" name="Rectangle: Rounded Corners 16">
              <a:extLst>
                <a:ext uri="{FF2B5EF4-FFF2-40B4-BE49-F238E27FC236}">
                  <a16:creationId xmlns:a16="http://schemas.microsoft.com/office/drawing/2014/main" id="{C83B70B6-1A61-4BD9-8B14-1417F850F37A}"/>
                </a:ext>
              </a:extLst>
            </p:cNvPr>
            <p:cNvSpPr/>
            <p:nvPr/>
          </p:nvSpPr>
          <p:spPr>
            <a:xfrm>
              <a:off x="6180409" y="1043767"/>
              <a:ext cx="5864108" cy="410307"/>
            </a:xfrm>
            <a:prstGeom prst="roundRect">
              <a:avLst/>
            </a:prstGeom>
            <a:solidFill>
              <a:srgbClr val="BE7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iii. Shell</a:t>
              </a:r>
            </a:p>
          </p:txBody>
        </p:sp>
      </p:grpSp>
      <p:grpSp>
        <p:nvGrpSpPr>
          <p:cNvPr id="18" name="Group 17">
            <a:extLst>
              <a:ext uri="{FF2B5EF4-FFF2-40B4-BE49-F238E27FC236}">
                <a16:creationId xmlns:a16="http://schemas.microsoft.com/office/drawing/2014/main" id="{0E5BCEBB-DD73-4E5D-A3A5-F0A8FF0596AE}"/>
              </a:ext>
            </a:extLst>
          </p:cNvPr>
          <p:cNvGrpSpPr/>
          <p:nvPr/>
        </p:nvGrpSpPr>
        <p:grpSpPr>
          <a:xfrm>
            <a:off x="-1" y="6126480"/>
            <a:ext cx="12192000" cy="731520"/>
            <a:chOff x="-1" y="6126480"/>
            <a:chExt cx="12192000" cy="731520"/>
          </a:xfrm>
        </p:grpSpPr>
        <p:sp>
          <p:nvSpPr>
            <p:cNvPr id="19" name="Freeform: Shape 18">
              <a:extLst>
                <a:ext uri="{FF2B5EF4-FFF2-40B4-BE49-F238E27FC236}">
                  <a16:creationId xmlns:a16="http://schemas.microsoft.com/office/drawing/2014/main" id="{DC61B0F1-5AAE-48BB-8DF9-19C4108A15DF}"/>
                </a:ext>
              </a:extLst>
            </p:cNvPr>
            <p:cNvSpPr/>
            <p:nvPr/>
          </p:nvSpPr>
          <p:spPr>
            <a:xfrm>
              <a:off x="-1" y="6126480"/>
              <a:ext cx="12192000" cy="731520"/>
            </a:xfrm>
            <a:custGeom>
              <a:avLst/>
              <a:gdLst>
                <a:gd name="connsiteX0" fmla="*/ 38100 w 12230100"/>
                <a:gd name="connsiteY0" fmla="*/ 0 h 749300"/>
                <a:gd name="connsiteX1" fmla="*/ 12230100 w 12230100"/>
                <a:gd name="connsiteY1" fmla="*/ 0 h 749300"/>
                <a:gd name="connsiteX2" fmla="*/ 12230100 w 12230100"/>
                <a:gd name="connsiteY2" fmla="*/ 749300 h 749300"/>
                <a:gd name="connsiteX3" fmla="*/ 0 w 12230100"/>
                <a:gd name="connsiteY3" fmla="*/ 749300 h 749300"/>
                <a:gd name="connsiteX4" fmla="*/ 0 w 12230100"/>
                <a:gd name="connsiteY4" fmla="*/ 0 h 749300"/>
                <a:gd name="connsiteX5" fmla="*/ 749300 w 12230100"/>
                <a:gd name="connsiteY5" fmla="*/ 0 h 74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30100" h="749300">
                  <a:moveTo>
                    <a:pt x="38100" y="0"/>
                  </a:moveTo>
                  <a:lnTo>
                    <a:pt x="12230100" y="0"/>
                  </a:lnTo>
                  <a:lnTo>
                    <a:pt x="12230100" y="749300"/>
                  </a:lnTo>
                  <a:lnTo>
                    <a:pt x="0" y="749300"/>
                  </a:lnTo>
                  <a:lnTo>
                    <a:pt x="0" y="0"/>
                  </a:lnTo>
                  <a:lnTo>
                    <a:pt x="749300" y="0"/>
                  </a:lnTo>
                </a:path>
              </a:pathLst>
            </a:custGeom>
            <a:solidFill>
              <a:srgbClr val="963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E2E409-4904-4E7F-BF55-5F3648E88FF6}"/>
                </a:ext>
              </a:extLst>
            </p:cNvPr>
            <p:cNvSpPr txBox="1"/>
            <p:nvPr/>
          </p:nvSpPr>
          <p:spPr>
            <a:xfrm>
              <a:off x="11614726" y="6309618"/>
              <a:ext cx="480643" cy="338554"/>
            </a:xfrm>
            <a:prstGeom prst="rect">
              <a:avLst/>
            </a:prstGeom>
            <a:noFill/>
          </p:spPr>
          <p:txBody>
            <a:bodyPr wrap="square" rtlCol="0">
              <a:spAutoFit/>
            </a:bodyPr>
            <a:lstStyle/>
            <a:p>
              <a:pPr algn="ctr"/>
              <a:r>
                <a:rPr lang="en-US" sz="1600" dirty="0">
                  <a:solidFill>
                    <a:schemeClr val="bg1"/>
                  </a:solidFill>
                </a:rPr>
                <a:t>9</a:t>
              </a:r>
            </a:p>
          </p:txBody>
        </p:sp>
      </p:grpSp>
      <p:pic>
        <p:nvPicPr>
          <p:cNvPr id="4" name="Picture 3">
            <a:extLst>
              <a:ext uri="{FF2B5EF4-FFF2-40B4-BE49-F238E27FC236}">
                <a16:creationId xmlns:a16="http://schemas.microsoft.com/office/drawing/2014/main" id="{C0B71A46-43E9-4908-88D8-DDD352126AC3}"/>
              </a:ext>
            </a:extLst>
          </p:cNvPr>
          <p:cNvPicPr>
            <a:picLocks noChangeAspect="1"/>
          </p:cNvPicPr>
          <p:nvPr/>
        </p:nvPicPr>
        <p:blipFill>
          <a:blip r:embed="rId4"/>
          <a:stretch>
            <a:fillRect/>
          </a:stretch>
        </p:blipFill>
        <p:spPr>
          <a:xfrm>
            <a:off x="0" y="2277122"/>
            <a:ext cx="4339312" cy="3026310"/>
          </a:xfrm>
          <a:prstGeom prst="rect">
            <a:avLst/>
          </a:prstGeom>
        </p:spPr>
      </p:pic>
      <p:grpSp>
        <p:nvGrpSpPr>
          <p:cNvPr id="3" name="Group 2">
            <a:extLst>
              <a:ext uri="{FF2B5EF4-FFF2-40B4-BE49-F238E27FC236}">
                <a16:creationId xmlns:a16="http://schemas.microsoft.com/office/drawing/2014/main" id="{C6E68D0B-2D25-44F9-91B8-91EB42117875}"/>
              </a:ext>
            </a:extLst>
          </p:cNvPr>
          <p:cNvGrpSpPr/>
          <p:nvPr/>
        </p:nvGrpSpPr>
        <p:grpSpPr>
          <a:xfrm>
            <a:off x="4219193" y="1635197"/>
            <a:ext cx="7752339" cy="1811272"/>
            <a:chOff x="4219193" y="1635197"/>
            <a:chExt cx="7752339" cy="1811272"/>
          </a:xfrm>
        </p:grpSpPr>
        <p:grpSp>
          <p:nvGrpSpPr>
            <p:cNvPr id="43" name="Group 42">
              <a:extLst>
                <a:ext uri="{FF2B5EF4-FFF2-40B4-BE49-F238E27FC236}">
                  <a16:creationId xmlns:a16="http://schemas.microsoft.com/office/drawing/2014/main" id="{19907FCE-A229-4090-A5F0-3D4A5BB3871E}"/>
                </a:ext>
              </a:extLst>
            </p:cNvPr>
            <p:cNvGrpSpPr>
              <a:grpSpLocks noChangeAspect="1"/>
            </p:cNvGrpSpPr>
            <p:nvPr/>
          </p:nvGrpSpPr>
          <p:grpSpPr>
            <a:xfrm>
              <a:off x="4219193" y="1635197"/>
              <a:ext cx="4124528" cy="1811272"/>
              <a:chOff x="1575880" y="1070044"/>
              <a:chExt cx="4754856" cy="2121035"/>
            </a:xfrm>
          </p:grpSpPr>
          <p:pic>
            <p:nvPicPr>
              <p:cNvPr id="44" name="Picture 43">
                <a:extLst>
                  <a:ext uri="{FF2B5EF4-FFF2-40B4-BE49-F238E27FC236}">
                    <a16:creationId xmlns:a16="http://schemas.microsoft.com/office/drawing/2014/main" id="{20F7C0D2-D0DB-4E16-919A-CAA076C59879}"/>
                  </a:ext>
                </a:extLst>
              </p:cNvPr>
              <p:cNvPicPr/>
              <p:nvPr/>
            </p:nvPicPr>
            <p:blipFill rotWithShape="1">
              <a:blip r:embed="rId5" cstate="print">
                <a:extLst>
                  <a:ext uri="{28A0092B-C50C-407E-A947-70E740481C1C}">
                    <a14:useLocalDpi xmlns:a14="http://schemas.microsoft.com/office/drawing/2010/main" val="0"/>
                  </a:ext>
                </a:extLst>
              </a:blip>
              <a:srcRect l="4950" t="14830" r="56638" b="73229"/>
              <a:stretch/>
            </p:blipFill>
            <p:spPr bwMode="auto">
              <a:xfrm>
                <a:off x="1575882" y="1070044"/>
                <a:ext cx="2269738" cy="563292"/>
              </a:xfrm>
              <a:prstGeom prst="rect">
                <a:avLst/>
              </a:prstGeom>
              <a:noFill/>
            </p:spPr>
          </p:pic>
          <p:pic>
            <p:nvPicPr>
              <p:cNvPr id="45" name="Picture 44">
                <a:extLst>
                  <a:ext uri="{FF2B5EF4-FFF2-40B4-BE49-F238E27FC236}">
                    <a16:creationId xmlns:a16="http://schemas.microsoft.com/office/drawing/2014/main" id="{732255F1-86B8-45AA-B106-17A252DA457E}"/>
                  </a:ext>
                </a:extLst>
              </p:cNvPr>
              <p:cNvPicPr/>
              <p:nvPr/>
            </p:nvPicPr>
            <p:blipFill rotWithShape="1">
              <a:blip r:embed="rId5" cstate="print">
                <a:extLst>
                  <a:ext uri="{28A0092B-C50C-407E-A947-70E740481C1C}">
                    <a14:useLocalDpi xmlns:a14="http://schemas.microsoft.com/office/drawing/2010/main" val="0"/>
                  </a:ext>
                </a:extLst>
              </a:blip>
              <a:srcRect l="56260" t="14652" r="5328" b="70948"/>
              <a:stretch/>
            </p:blipFill>
            <p:spPr bwMode="auto">
              <a:xfrm>
                <a:off x="4060998" y="1070044"/>
                <a:ext cx="2269738" cy="679265"/>
              </a:xfrm>
              <a:prstGeom prst="rect">
                <a:avLst/>
              </a:prstGeom>
              <a:noFill/>
            </p:spPr>
          </p:pic>
          <p:pic>
            <p:nvPicPr>
              <p:cNvPr id="46" name="Picture 45">
                <a:extLst>
                  <a:ext uri="{FF2B5EF4-FFF2-40B4-BE49-F238E27FC236}">
                    <a16:creationId xmlns:a16="http://schemas.microsoft.com/office/drawing/2014/main" id="{93FDC0DC-DC28-4E6F-AA4D-53EE289B20F4}"/>
                  </a:ext>
                </a:extLst>
              </p:cNvPr>
              <p:cNvPicPr/>
              <p:nvPr/>
            </p:nvPicPr>
            <p:blipFill rotWithShape="1">
              <a:blip r:embed="rId5" cstate="print">
                <a:extLst>
                  <a:ext uri="{28A0092B-C50C-407E-A947-70E740481C1C}">
                    <a14:useLocalDpi xmlns:a14="http://schemas.microsoft.com/office/drawing/2010/main" val="0"/>
                  </a:ext>
                </a:extLst>
              </a:blip>
              <a:srcRect l="4950" t="66557" r="56638" b="21502"/>
              <a:stretch/>
            </p:blipFill>
            <p:spPr bwMode="auto">
              <a:xfrm>
                <a:off x="1575880" y="2284314"/>
                <a:ext cx="2269738" cy="563292"/>
              </a:xfrm>
              <a:prstGeom prst="rect">
                <a:avLst/>
              </a:prstGeom>
              <a:noFill/>
            </p:spPr>
          </p:pic>
          <p:pic>
            <p:nvPicPr>
              <p:cNvPr id="47" name="Picture 46">
                <a:extLst>
                  <a:ext uri="{FF2B5EF4-FFF2-40B4-BE49-F238E27FC236}">
                    <a16:creationId xmlns:a16="http://schemas.microsoft.com/office/drawing/2014/main" id="{0E4BFEFE-E877-48CD-B0C9-CE3051AC8BA0}"/>
                  </a:ext>
                </a:extLst>
              </p:cNvPr>
              <p:cNvPicPr/>
              <p:nvPr/>
            </p:nvPicPr>
            <p:blipFill rotWithShape="1">
              <a:blip r:embed="rId5" cstate="print">
                <a:extLst>
                  <a:ext uri="{28A0092B-C50C-407E-A947-70E740481C1C}">
                    <a14:useLocalDpi xmlns:a14="http://schemas.microsoft.com/office/drawing/2010/main" val="0"/>
                  </a:ext>
                </a:extLst>
              </a:blip>
              <a:srcRect l="56260" t="65854" r="5607" b="21853"/>
              <a:stretch/>
            </p:blipFill>
            <p:spPr bwMode="auto">
              <a:xfrm>
                <a:off x="4060998" y="2234610"/>
                <a:ext cx="2253172" cy="579860"/>
              </a:xfrm>
              <a:prstGeom prst="rect">
                <a:avLst/>
              </a:prstGeom>
              <a:noFill/>
            </p:spPr>
          </p:pic>
          <p:sp>
            <p:nvSpPr>
              <p:cNvPr id="48" name="TextBox 47">
                <a:extLst>
                  <a:ext uri="{FF2B5EF4-FFF2-40B4-BE49-F238E27FC236}">
                    <a16:creationId xmlns:a16="http://schemas.microsoft.com/office/drawing/2014/main" id="{B5A53E2C-9126-4580-8F4F-ACAB388C9A94}"/>
                  </a:ext>
                </a:extLst>
              </p:cNvPr>
              <p:cNvSpPr txBox="1"/>
              <p:nvPr/>
            </p:nvSpPr>
            <p:spPr>
              <a:xfrm>
                <a:off x="1596932" y="1633336"/>
                <a:ext cx="2227633" cy="378433"/>
              </a:xfrm>
              <a:prstGeom prst="rect">
                <a:avLst/>
              </a:prstGeom>
              <a:noFill/>
            </p:spPr>
            <p:txBody>
              <a:bodyPr wrap="square" rtlCol="0">
                <a:spAutoFit/>
              </a:bodyPr>
              <a:lstStyle/>
              <a:p>
                <a:pPr algn="ctr"/>
                <a:r>
                  <a:rPr lang="en-US" sz="1500" dirty="0"/>
                  <a:t>1</a:t>
                </a:r>
                <a:r>
                  <a:rPr lang="en-US" sz="1500" baseline="30000" dirty="0"/>
                  <a:t>st</a:t>
                </a:r>
                <a:r>
                  <a:rPr lang="en-US" sz="1500" dirty="0"/>
                  <a:t> eigenmode</a:t>
                </a:r>
              </a:p>
            </p:txBody>
          </p:sp>
          <p:sp>
            <p:nvSpPr>
              <p:cNvPr id="49" name="TextBox 48">
                <a:extLst>
                  <a:ext uri="{FF2B5EF4-FFF2-40B4-BE49-F238E27FC236}">
                    <a16:creationId xmlns:a16="http://schemas.microsoft.com/office/drawing/2014/main" id="{9491D0A0-3373-4326-A281-E62C8BD27CB6}"/>
                  </a:ext>
                </a:extLst>
              </p:cNvPr>
              <p:cNvSpPr txBox="1"/>
              <p:nvPr/>
            </p:nvSpPr>
            <p:spPr>
              <a:xfrm>
                <a:off x="4060998" y="1633336"/>
                <a:ext cx="2227633" cy="378433"/>
              </a:xfrm>
              <a:prstGeom prst="rect">
                <a:avLst/>
              </a:prstGeom>
              <a:noFill/>
            </p:spPr>
            <p:txBody>
              <a:bodyPr wrap="square" rtlCol="0">
                <a:spAutoFit/>
              </a:bodyPr>
              <a:lstStyle/>
              <a:p>
                <a:pPr algn="ctr"/>
                <a:r>
                  <a:rPr lang="en-US" sz="1500" dirty="0"/>
                  <a:t>2</a:t>
                </a:r>
                <a:r>
                  <a:rPr lang="en-US" sz="1500" baseline="30000" dirty="0"/>
                  <a:t>nd</a:t>
                </a:r>
                <a:r>
                  <a:rPr lang="en-US" sz="1500" dirty="0"/>
                  <a:t> eigenmode</a:t>
                </a:r>
              </a:p>
            </p:txBody>
          </p:sp>
          <p:sp>
            <p:nvSpPr>
              <p:cNvPr id="50" name="TextBox 49">
                <a:extLst>
                  <a:ext uri="{FF2B5EF4-FFF2-40B4-BE49-F238E27FC236}">
                    <a16:creationId xmlns:a16="http://schemas.microsoft.com/office/drawing/2014/main" id="{A4F66211-439B-477E-8779-DB13EDC541B6}"/>
                  </a:ext>
                </a:extLst>
              </p:cNvPr>
              <p:cNvSpPr txBox="1"/>
              <p:nvPr/>
            </p:nvSpPr>
            <p:spPr>
              <a:xfrm>
                <a:off x="1596932" y="2812646"/>
                <a:ext cx="2227633" cy="378433"/>
              </a:xfrm>
              <a:prstGeom prst="rect">
                <a:avLst/>
              </a:prstGeom>
              <a:noFill/>
            </p:spPr>
            <p:txBody>
              <a:bodyPr wrap="square" rtlCol="0">
                <a:spAutoFit/>
              </a:bodyPr>
              <a:lstStyle/>
              <a:p>
                <a:pPr algn="ctr"/>
                <a:r>
                  <a:rPr lang="en-US" sz="1500" dirty="0"/>
                  <a:t>3</a:t>
                </a:r>
                <a:r>
                  <a:rPr lang="en-US" sz="1500" baseline="30000" dirty="0"/>
                  <a:t>rd</a:t>
                </a:r>
                <a:r>
                  <a:rPr lang="en-US" sz="1500" dirty="0"/>
                  <a:t> eigenmode</a:t>
                </a:r>
              </a:p>
            </p:txBody>
          </p:sp>
          <p:sp>
            <p:nvSpPr>
              <p:cNvPr id="51" name="TextBox 50">
                <a:extLst>
                  <a:ext uri="{FF2B5EF4-FFF2-40B4-BE49-F238E27FC236}">
                    <a16:creationId xmlns:a16="http://schemas.microsoft.com/office/drawing/2014/main" id="{6C8089D9-B922-4B75-A232-7F08B8D1428D}"/>
                  </a:ext>
                </a:extLst>
              </p:cNvPr>
              <p:cNvSpPr txBox="1"/>
              <p:nvPr/>
            </p:nvSpPr>
            <p:spPr>
              <a:xfrm>
                <a:off x="4060998" y="2812646"/>
                <a:ext cx="2227633" cy="378433"/>
              </a:xfrm>
              <a:prstGeom prst="rect">
                <a:avLst/>
              </a:prstGeom>
              <a:noFill/>
            </p:spPr>
            <p:txBody>
              <a:bodyPr wrap="square" rtlCol="0">
                <a:spAutoFit/>
              </a:bodyPr>
              <a:lstStyle/>
              <a:p>
                <a:pPr algn="ctr"/>
                <a:r>
                  <a:rPr lang="en-US" sz="1500" dirty="0"/>
                  <a:t>4</a:t>
                </a:r>
                <a:r>
                  <a:rPr lang="en-US" sz="1500" baseline="30000" dirty="0"/>
                  <a:t>th</a:t>
                </a:r>
                <a:r>
                  <a:rPr lang="en-US" sz="1500" dirty="0"/>
                  <a:t> eigenmode</a:t>
                </a:r>
              </a:p>
            </p:txBody>
          </p:sp>
        </p:grpSp>
        <p:sp>
          <p:nvSpPr>
            <p:cNvPr id="5" name="TextBox 4">
              <a:extLst>
                <a:ext uri="{FF2B5EF4-FFF2-40B4-BE49-F238E27FC236}">
                  <a16:creationId xmlns:a16="http://schemas.microsoft.com/office/drawing/2014/main" id="{67185062-DB3A-4287-8CCF-359ACA2663C2}"/>
                </a:ext>
              </a:extLst>
            </p:cNvPr>
            <p:cNvSpPr txBox="1"/>
            <p:nvPr/>
          </p:nvSpPr>
          <p:spPr>
            <a:xfrm>
              <a:off x="8481401" y="2143759"/>
              <a:ext cx="3490131" cy="646331"/>
            </a:xfrm>
            <a:prstGeom prst="rect">
              <a:avLst/>
            </a:prstGeom>
            <a:noFill/>
          </p:spPr>
          <p:txBody>
            <a:bodyPr wrap="square" rtlCol="0">
              <a:spAutoFit/>
            </a:bodyPr>
            <a:lstStyle/>
            <a:p>
              <a:pPr algn="ctr"/>
              <a:r>
                <a:rPr lang="en-US" dirty="0"/>
                <a:t>The eigenmodes agree with Tran’s observations [6]</a:t>
              </a:r>
            </a:p>
          </p:txBody>
        </p:sp>
      </p:grpSp>
      <p:pic>
        <p:nvPicPr>
          <p:cNvPr id="6" name="Picture 5">
            <a:extLst>
              <a:ext uri="{FF2B5EF4-FFF2-40B4-BE49-F238E27FC236}">
                <a16:creationId xmlns:a16="http://schemas.microsoft.com/office/drawing/2014/main" id="{5394B218-11F1-4633-9BB3-F7A6CC84C6E4}"/>
              </a:ext>
            </a:extLst>
          </p:cNvPr>
          <p:cNvPicPr>
            <a:picLocks noChangeAspect="1"/>
          </p:cNvPicPr>
          <p:nvPr/>
        </p:nvPicPr>
        <p:blipFill>
          <a:blip r:embed="rId6"/>
          <a:stretch>
            <a:fillRect/>
          </a:stretch>
        </p:blipFill>
        <p:spPr>
          <a:xfrm>
            <a:off x="6095318" y="3519870"/>
            <a:ext cx="4000089" cy="2334251"/>
          </a:xfrm>
          <a:prstGeom prst="rect">
            <a:avLst/>
          </a:prstGeom>
        </p:spPr>
      </p:pic>
    </p:spTree>
    <p:extLst>
      <p:ext uri="{BB962C8B-B14F-4D97-AF65-F5344CB8AC3E}">
        <p14:creationId xmlns:p14="http://schemas.microsoft.com/office/powerpoint/2010/main" val="6623081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4666</TotalTime>
  <Words>1560</Words>
  <Application>Microsoft Office PowerPoint</Application>
  <PresentationFormat>Widescreen</PresentationFormat>
  <Paragraphs>336</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ΡΗΓΑΤΟΣ ΝΙΚΟΛΑΟΣ</dc:creator>
  <cp:lastModifiedBy>Nikolaos Rigatos</cp:lastModifiedBy>
  <cp:revision>208</cp:revision>
  <dcterms:created xsi:type="dcterms:W3CDTF">2022-07-01T12:02:40Z</dcterms:created>
  <dcterms:modified xsi:type="dcterms:W3CDTF">2026-01-27T11:31:47Z</dcterms:modified>
</cp:coreProperties>
</file>